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47"/>
  </p:notesMasterIdLst>
  <p:sldIdLst>
    <p:sldId id="256" r:id="rId2"/>
    <p:sldId id="311" r:id="rId3"/>
    <p:sldId id="312" r:id="rId4"/>
    <p:sldId id="313" r:id="rId5"/>
    <p:sldId id="266" r:id="rId6"/>
    <p:sldId id="264" r:id="rId7"/>
    <p:sldId id="265" r:id="rId8"/>
    <p:sldId id="267" r:id="rId9"/>
    <p:sldId id="261" r:id="rId10"/>
    <p:sldId id="289" r:id="rId11"/>
    <p:sldId id="293" r:id="rId12"/>
    <p:sldId id="262" r:id="rId13"/>
    <p:sldId id="295" r:id="rId14"/>
    <p:sldId id="292" r:id="rId15"/>
    <p:sldId id="307" r:id="rId16"/>
    <p:sldId id="272" r:id="rId17"/>
    <p:sldId id="269" r:id="rId18"/>
    <p:sldId id="297" r:id="rId19"/>
    <p:sldId id="270" r:id="rId20"/>
    <p:sldId id="273" r:id="rId21"/>
    <p:sldId id="298" r:id="rId22"/>
    <p:sldId id="308" r:id="rId23"/>
    <p:sldId id="309" r:id="rId24"/>
    <p:sldId id="271" r:id="rId25"/>
    <p:sldId id="282" r:id="rId26"/>
    <p:sldId id="286" r:id="rId27"/>
    <p:sldId id="310" r:id="rId28"/>
    <p:sldId id="274" r:id="rId29"/>
    <p:sldId id="280" r:id="rId30"/>
    <p:sldId id="290" r:id="rId31"/>
    <p:sldId id="291" r:id="rId32"/>
    <p:sldId id="296" r:id="rId33"/>
    <p:sldId id="294" r:id="rId34"/>
    <p:sldId id="276" r:id="rId35"/>
    <p:sldId id="277" r:id="rId36"/>
    <p:sldId id="278" r:id="rId37"/>
    <p:sldId id="279" r:id="rId38"/>
    <p:sldId id="283" r:id="rId39"/>
    <p:sldId id="284" r:id="rId40"/>
    <p:sldId id="300" r:id="rId41"/>
    <p:sldId id="302" r:id="rId42"/>
    <p:sldId id="303" r:id="rId43"/>
    <p:sldId id="304" r:id="rId44"/>
    <p:sldId id="288" r:id="rId45"/>
    <p:sldId id="306" r:id="rId46"/>
  </p:sldIdLst>
  <p:sldSz cx="9144000" cy="6858000" type="screen4x3"/>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6C3D0F94-26EF-4FFA-ADB8-1B460A70044B}">
          <p14:sldIdLst>
            <p14:sldId id="256"/>
            <p14:sldId id="311"/>
            <p14:sldId id="312"/>
            <p14:sldId id="313"/>
            <p14:sldId id="266"/>
            <p14:sldId id="264"/>
            <p14:sldId id="265"/>
            <p14:sldId id="267"/>
            <p14:sldId id="261"/>
            <p14:sldId id="289"/>
            <p14:sldId id="293"/>
            <p14:sldId id="262"/>
            <p14:sldId id="295"/>
            <p14:sldId id="292"/>
            <p14:sldId id="307"/>
            <p14:sldId id="272"/>
            <p14:sldId id="269"/>
            <p14:sldId id="297"/>
            <p14:sldId id="270"/>
            <p14:sldId id="273"/>
            <p14:sldId id="298"/>
            <p14:sldId id="308"/>
            <p14:sldId id="309"/>
            <p14:sldId id="271"/>
            <p14:sldId id="282"/>
            <p14:sldId id="286"/>
            <p14:sldId id="310"/>
            <p14:sldId id="274"/>
            <p14:sldId id="280"/>
            <p14:sldId id="290"/>
            <p14:sldId id="291"/>
            <p14:sldId id="296"/>
            <p14:sldId id="294"/>
            <p14:sldId id="276"/>
            <p14:sldId id="277"/>
            <p14:sldId id="278"/>
            <p14:sldId id="279"/>
            <p14:sldId id="283"/>
            <p14:sldId id="284"/>
            <p14:sldId id="300"/>
            <p14:sldId id="302"/>
            <p14:sldId id="303"/>
            <p14:sldId id="304"/>
            <p14:sldId id="288"/>
            <p14:sldId id="30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68" autoAdjust="0"/>
    <p:restoredTop sz="86982" autoAdjust="0"/>
  </p:normalViewPr>
  <p:slideViewPr>
    <p:cSldViewPr>
      <p:cViewPr>
        <p:scale>
          <a:sx n="100" d="100"/>
          <a:sy n="100" d="100"/>
        </p:scale>
        <p:origin x="-1188" y="150"/>
      </p:cViewPr>
      <p:guideLst>
        <p:guide orient="horz" pos="2160"/>
        <p:guide pos="2880"/>
      </p:guideLst>
    </p:cSldViewPr>
  </p:slideViewPr>
  <p:outlineViewPr>
    <p:cViewPr>
      <p:scale>
        <a:sx n="33" d="100"/>
        <a:sy n="33" d="100"/>
      </p:scale>
      <p:origin x="0" y="66"/>
    </p:cViewPr>
  </p:outlineViewPr>
  <p:notesTextViewPr>
    <p:cViewPr>
      <p:scale>
        <a:sx n="100" d="100"/>
        <a:sy n="100" d="100"/>
      </p:scale>
      <p:origin x="0" y="0"/>
    </p:cViewPr>
  </p:notesTextViewPr>
  <p:sorterViewPr>
    <p:cViewPr>
      <p:scale>
        <a:sx n="100" d="100"/>
        <a:sy n="100" d="100"/>
      </p:scale>
      <p:origin x="0" y="311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3A0F8480-D02B-4F56-85BD-C66ECDA127BD}" type="datetimeFigureOut">
              <a:rPr lang="it-IT" smtClean="0"/>
              <a:t>04/12/2018</a:t>
            </a:fld>
            <a:endParaRPr lang="it-IT"/>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49A255BB-6D59-4A57-B881-42E7EB7C641A}" type="slidenum">
              <a:rPr lang="it-IT" smtClean="0"/>
              <a:t>‹N›</a:t>
            </a:fld>
            <a:endParaRPr lang="it-IT"/>
          </a:p>
        </p:txBody>
      </p:sp>
    </p:spTree>
    <p:extLst>
      <p:ext uri="{BB962C8B-B14F-4D97-AF65-F5344CB8AC3E}">
        <p14:creationId xmlns:p14="http://schemas.microsoft.com/office/powerpoint/2010/main" val="2631873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10</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10</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mc:AlternateContent xmlns:mc="http://schemas.openxmlformats.org/markup-compatibility/2006" xmlns:a14="http://schemas.microsoft.com/office/drawing/2010/main">
        <mc:Choice Requires="a14">
          <p:sp>
            <p:nvSpPr>
              <p:cNvPr id="19461" name="Rectangle 3"/>
              <p:cNvSpPr>
                <a:spLocks noGrp="1" noChangeArrowheads="1"/>
              </p:cNvSpPr>
              <p:nvPr>
                <p:ph type="body" idx="1"/>
              </p:nvPr>
            </p:nvSpPr>
            <p:spPr>
              <a:xfrm>
                <a:off x="682626" y="4718051"/>
                <a:ext cx="5432425" cy="4467225"/>
              </a:xfrm>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lIns="91389" tIns="45695" rIns="91389" bIns="45695"/>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this model the</a:t>
                </a:r>
                <a14:m>
                  <m:oMath xmlns:m="http://schemas.openxmlformats.org/officeDocument/2006/math">
                    <m:r>
                      <a:rPr lang="en-US" sz="1200" i="1" kern="1200">
                        <a:solidFill>
                          <a:schemeClr val="tx1"/>
                        </a:solidFill>
                        <a:effectLst/>
                        <a:latin typeface="Cambria Math"/>
                        <a:ea typeface="+mn-ea"/>
                        <a:cs typeface="+mn-cs"/>
                      </a:rPr>
                      <m:t> </m:t>
                    </m:r>
                    <m:sSub>
                      <m:sSubPr>
                        <m:ctrlPr>
                          <a:rPr lang="it-IT" sz="1200" i="1" kern="1200">
                            <a:solidFill>
                              <a:schemeClr val="tx1"/>
                            </a:solidFill>
                            <a:effectLst/>
                            <a:latin typeface="Cambria Math"/>
                            <a:ea typeface="+mn-ea"/>
                            <a:cs typeface="+mn-cs"/>
                          </a:rPr>
                        </m:ctrlPr>
                      </m:sSubPr>
                      <m:e>
                        <m:r>
                          <a:rPr lang="en-US" sz="1200" i="1" kern="1200">
                            <a:solidFill>
                              <a:schemeClr val="tx1"/>
                            </a:solidFill>
                            <a:effectLst/>
                            <a:latin typeface="Cambria Math"/>
                            <a:ea typeface="+mn-ea"/>
                            <a:cs typeface="+mn-cs"/>
                          </a:rPr>
                          <m:t>𝑘</m:t>
                        </m:r>
                      </m:e>
                      <m:sub>
                        <m:r>
                          <a:rPr lang="en-US" sz="1200" i="1" kern="1200">
                            <a:solidFill>
                              <a:schemeClr val="tx1"/>
                            </a:solidFill>
                            <a:effectLst/>
                            <a:latin typeface="Cambria Math"/>
                            <a:ea typeface="+mn-ea"/>
                            <a:cs typeface="+mn-cs"/>
                          </a:rPr>
                          <m:t>𝑖</m:t>
                        </m:r>
                      </m:sub>
                    </m:sSub>
                    <m:r>
                      <a:rPr lang="en-US" sz="1200" i="1" kern="1200">
                        <a:solidFill>
                          <a:schemeClr val="tx1"/>
                        </a:solidFill>
                        <a:effectLst/>
                        <a:latin typeface="Cambria Math"/>
                        <a:ea typeface="+mn-ea"/>
                        <a:cs typeface="+mn-cs"/>
                      </a:rPr>
                      <m:t>𝑥</m:t>
                    </m:r>
                    <m:r>
                      <a:rPr lang="en-US" sz="1200" i="1" kern="1200">
                        <a:solidFill>
                          <a:schemeClr val="tx1"/>
                        </a:solidFill>
                        <a:effectLst/>
                        <a:latin typeface="Cambria Math"/>
                        <a:ea typeface="+mn-ea"/>
                        <a:cs typeface="+mn-cs"/>
                      </a:rPr>
                      <m:t> 1</m:t>
                    </m:r>
                  </m:oMath>
                </a14:m>
                <a:r>
                  <a:rPr lang="en-US" sz="1200" kern="1200" dirty="0">
                    <a:solidFill>
                      <a:schemeClr val="tx1"/>
                    </a:solidFill>
                    <a:effectLst/>
                    <a:latin typeface="+mn-lt"/>
                    <a:ea typeface="+mn-ea"/>
                    <a:cs typeface="+mn-cs"/>
                  </a:rPr>
                  <a:t>  vector </a:t>
                </a:r>
                <a14:m>
                  <m:oMath xmlns:m="http://schemas.openxmlformats.org/officeDocument/2006/math">
                    <m:sSub>
                      <m:sSubPr>
                        <m:ctrlPr>
                          <a:rPr lang="it-IT" sz="1200" b="1" i="1" kern="1200">
                            <a:solidFill>
                              <a:schemeClr val="tx1"/>
                            </a:solidFill>
                            <a:effectLst/>
                            <a:latin typeface="Cambria Math"/>
                            <a:ea typeface="+mn-ea"/>
                            <a:cs typeface="+mn-cs"/>
                          </a:rPr>
                        </m:ctrlPr>
                      </m:sSubPr>
                      <m:e>
                        <m:r>
                          <a:rPr lang="en-US" sz="1200" b="1" i="1" kern="1200">
                            <a:solidFill>
                              <a:schemeClr val="tx1"/>
                            </a:solidFill>
                            <a:effectLst/>
                            <a:latin typeface="Cambria Math"/>
                            <a:ea typeface="+mn-ea"/>
                            <a:cs typeface="+mn-cs"/>
                          </a:rPr>
                          <m:t>𝒙</m:t>
                        </m:r>
                      </m:e>
                      <m:sub>
                        <m:r>
                          <a:rPr lang="en-US" sz="1200" b="1" i="1" kern="1200">
                            <a:solidFill>
                              <a:schemeClr val="tx1"/>
                            </a:solidFill>
                            <a:effectLst/>
                            <a:latin typeface="Cambria Math"/>
                            <a:ea typeface="+mn-ea"/>
                            <a:cs typeface="+mn-cs"/>
                          </a:rPr>
                          <m:t>𝒊𝒕</m:t>
                        </m:r>
                      </m:sub>
                    </m:sSub>
                  </m:oMath>
                </a14:m>
                <a:r>
                  <a:rPr lang="en-US" sz="1200" kern="1200" dirty="0">
                    <a:solidFill>
                      <a:schemeClr val="tx1"/>
                    </a:solidFill>
                    <a:effectLst/>
                    <a:latin typeface="+mn-lt"/>
                    <a:ea typeface="+mn-ea"/>
                    <a:cs typeface="+mn-cs"/>
                  </a:rPr>
                  <a:t> of domestic variables is related to the </a:t>
                </a:r>
                <a14:m>
                  <m:oMath xmlns:m="http://schemas.openxmlformats.org/officeDocument/2006/math">
                    <m:sSubSup>
                      <m:sSubSupPr>
                        <m:ctrlPr>
                          <a:rPr lang="it-IT" sz="1200" i="1" kern="1200">
                            <a:solidFill>
                              <a:schemeClr val="tx1"/>
                            </a:solidFill>
                            <a:effectLst/>
                            <a:latin typeface="Cambria Math"/>
                            <a:ea typeface="+mn-ea"/>
                            <a:cs typeface="+mn-cs"/>
                          </a:rPr>
                        </m:ctrlPr>
                      </m:sSubSupPr>
                      <m:e>
                        <m:r>
                          <a:rPr lang="en-US" sz="1200" i="1" kern="1200">
                            <a:solidFill>
                              <a:schemeClr val="tx1"/>
                            </a:solidFill>
                            <a:effectLst/>
                            <a:latin typeface="Cambria Math"/>
                            <a:ea typeface="+mn-ea"/>
                            <a:cs typeface="+mn-cs"/>
                          </a:rPr>
                          <m:t>𝑘</m:t>
                        </m:r>
                      </m:e>
                      <m:sub>
                        <m:r>
                          <a:rPr lang="en-US" sz="1200" i="1" kern="1200">
                            <a:solidFill>
                              <a:schemeClr val="tx1"/>
                            </a:solidFill>
                            <a:effectLst/>
                            <a:latin typeface="Cambria Math"/>
                            <a:ea typeface="+mn-ea"/>
                            <a:cs typeface="+mn-cs"/>
                          </a:rPr>
                          <m:t>𝑖</m:t>
                        </m:r>
                      </m:sub>
                      <m:sup>
                        <m:r>
                          <a:rPr lang="en-US" sz="1200" i="1" kern="1200">
                            <a:solidFill>
                              <a:schemeClr val="tx1"/>
                            </a:solidFill>
                            <a:effectLst/>
                            <a:latin typeface="Cambria Math"/>
                            <a:ea typeface="+mn-ea"/>
                            <a:cs typeface="+mn-cs"/>
                          </a:rPr>
                          <m:t>∗</m:t>
                        </m:r>
                      </m:sup>
                    </m:sSubSup>
                    <m:r>
                      <a:rPr lang="en-US" sz="1200" i="1" kern="1200">
                        <a:solidFill>
                          <a:schemeClr val="tx1"/>
                        </a:solidFill>
                        <a:effectLst/>
                        <a:latin typeface="Cambria Math"/>
                        <a:ea typeface="+mn-ea"/>
                        <a:cs typeface="+mn-cs"/>
                      </a:rPr>
                      <m:t>𝑥</m:t>
                    </m:r>
                    <m:r>
                      <a:rPr lang="en-US" sz="1200" i="1" kern="1200">
                        <a:solidFill>
                          <a:schemeClr val="tx1"/>
                        </a:solidFill>
                        <a:effectLst/>
                        <a:latin typeface="Cambria Math"/>
                        <a:ea typeface="+mn-ea"/>
                        <a:cs typeface="+mn-cs"/>
                      </a:rPr>
                      <m:t> 1 </m:t>
                    </m:r>
                  </m:oMath>
                </a14:m>
                <a:r>
                  <a:rPr lang="en-US" sz="1200" kern="1200" dirty="0">
                    <a:solidFill>
                      <a:schemeClr val="tx1"/>
                    </a:solidFill>
                    <a:effectLst/>
                    <a:latin typeface="+mn-lt"/>
                    <a:ea typeface="+mn-ea"/>
                    <a:cs typeface="+mn-cs"/>
                  </a:rPr>
                  <a:t>vector of country-specific foreign variables (</a:t>
                </a:r>
                <a14:m>
                  <m:oMath xmlns:m="http://schemas.openxmlformats.org/officeDocument/2006/math">
                    <m:sSubSup>
                      <m:sSubSupPr>
                        <m:ctrlPr>
                          <a:rPr lang="it-IT" sz="1200" b="1" i="1" kern="1200">
                            <a:solidFill>
                              <a:schemeClr val="tx1"/>
                            </a:solidFill>
                            <a:effectLst/>
                            <a:latin typeface="Cambria Math"/>
                            <a:ea typeface="+mn-ea"/>
                            <a:cs typeface="+mn-cs"/>
                          </a:rPr>
                        </m:ctrlPr>
                      </m:sSubSupPr>
                      <m:e>
                        <m:r>
                          <a:rPr lang="en-US" sz="1200" b="1" i="1" kern="1200">
                            <a:solidFill>
                              <a:schemeClr val="tx1"/>
                            </a:solidFill>
                            <a:effectLst/>
                            <a:latin typeface="Cambria Math"/>
                            <a:ea typeface="+mn-ea"/>
                            <a:cs typeface="+mn-cs"/>
                          </a:rPr>
                          <m:t>𝒙</m:t>
                        </m:r>
                      </m:e>
                      <m:sub>
                        <m:r>
                          <a:rPr lang="en-US" sz="1200" b="1" i="1" kern="1200">
                            <a:solidFill>
                              <a:schemeClr val="tx1"/>
                            </a:solidFill>
                            <a:effectLst/>
                            <a:latin typeface="Cambria Math"/>
                            <a:ea typeface="+mn-ea"/>
                            <a:cs typeface="+mn-cs"/>
                          </a:rPr>
                          <m:t>𝒊𝒕</m:t>
                        </m:r>
                      </m:sub>
                      <m:sup>
                        <m:r>
                          <a:rPr lang="en-US" sz="1200" b="1" i="1" kern="1200">
                            <a:solidFill>
                              <a:schemeClr val="tx1"/>
                            </a:solidFill>
                            <a:effectLst/>
                            <a:latin typeface="Cambria Math"/>
                            <a:ea typeface="+mn-ea"/>
                            <a:cs typeface="+mn-cs"/>
                          </a:rPr>
                          <m:t>∗</m:t>
                        </m:r>
                      </m:sup>
                    </m:sSubSup>
                  </m:oMath>
                </a14:m>
                <a:r>
                  <a:rPr lang="en-US" sz="1200" kern="1200" dirty="0">
                    <a:solidFill>
                      <a:schemeClr val="tx1"/>
                    </a:solidFill>
                    <a:effectLst/>
                    <a:latin typeface="+mn-lt"/>
                    <a:ea typeface="+mn-ea"/>
                    <a:cs typeface="+mn-cs"/>
                  </a:rPr>
                  <a:t>), and the </a:t>
                </a:r>
                <a14:m>
                  <m:oMath xmlns:m="http://schemas.openxmlformats.org/officeDocument/2006/math">
                    <m:sSub>
                      <m:sSubPr>
                        <m:ctrlPr>
                          <a:rPr lang="it-IT" sz="1200" i="1" kern="1200">
                            <a:solidFill>
                              <a:schemeClr val="tx1"/>
                            </a:solidFill>
                            <a:effectLst/>
                            <a:latin typeface="Cambria Math"/>
                            <a:ea typeface="+mn-ea"/>
                            <a:cs typeface="+mn-cs"/>
                          </a:rPr>
                        </m:ctrlPr>
                      </m:sSubPr>
                      <m:e>
                        <m:r>
                          <a:rPr lang="en-US" sz="1200" i="1" kern="1200">
                            <a:solidFill>
                              <a:schemeClr val="tx1"/>
                            </a:solidFill>
                            <a:effectLst/>
                            <a:latin typeface="Cambria Math"/>
                            <a:ea typeface="+mn-ea"/>
                            <a:cs typeface="+mn-cs"/>
                          </a:rPr>
                          <m:t>𝑚</m:t>
                        </m:r>
                      </m:e>
                      <m:sub>
                        <m:r>
                          <a:rPr lang="en-US" sz="1200" i="1" kern="1200">
                            <a:solidFill>
                              <a:schemeClr val="tx1"/>
                            </a:solidFill>
                            <a:effectLst/>
                            <a:latin typeface="Cambria Math"/>
                            <a:ea typeface="+mn-ea"/>
                            <a:cs typeface="+mn-cs"/>
                          </a:rPr>
                          <m:t>𝑑</m:t>
                        </m:r>
                      </m:sub>
                    </m:sSub>
                    <m:r>
                      <a:rPr lang="en-US" sz="1200" i="1" kern="1200">
                        <a:solidFill>
                          <a:schemeClr val="tx1"/>
                        </a:solidFill>
                        <a:effectLst/>
                        <a:latin typeface="Cambria Math"/>
                        <a:ea typeface="+mn-ea"/>
                        <a:cs typeface="+mn-cs"/>
                      </a:rPr>
                      <m:t>𝑥</m:t>
                    </m:r>
                    <m:r>
                      <a:rPr lang="en-US" sz="1200" i="1" kern="1200">
                        <a:solidFill>
                          <a:schemeClr val="tx1"/>
                        </a:solidFill>
                        <a:effectLst/>
                        <a:latin typeface="Cambria Math"/>
                        <a:ea typeface="+mn-ea"/>
                        <a:cs typeface="+mn-cs"/>
                      </a:rPr>
                      <m:t> 1 </m:t>
                    </m:r>
                  </m:oMath>
                </a14:m>
                <a:r>
                  <a:rPr lang="en-US" sz="1200" kern="1200" dirty="0">
                    <a:solidFill>
                      <a:schemeClr val="tx1"/>
                    </a:solidFill>
                    <a:effectLst/>
                    <a:latin typeface="+mn-lt"/>
                    <a:ea typeface="+mn-ea"/>
                    <a:cs typeface="+mn-cs"/>
                  </a:rPr>
                  <a:t>global variables </a:t>
                </a:r>
                <a14:m>
                  <m:oMath xmlns:m="http://schemas.openxmlformats.org/officeDocument/2006/math">
                    <m:r>
                      <a:rPr lang="en-US" sz="1200" i="1" kern="1200">
                        <a:solidFill>
                          <a:schemeClr val="tx1"/>
                        </a:solidFill>
                        <a:effectLst/>
                        <a:latin typeface="Cambria Math"/>
                        <a:ea typeface="+mn-ea"/>
                        <a:cs typeface="+mn-cs"/>
                      </a:rPr>
                      <m:t>(</m:t>
                    </m:r>
                    <m:sSub>
                      <m:sSubPr>
                        <m:ctrlPr>
                          <a:rPr lang="it-IT" sz="1200" b="1" i="1" kern="1200">
                            <a:solidFill>
                              <a:schemeClr val="tx1"/>
                            </a:solidFill>
                            <a:effectLst/>
                            <a:latin typeface="Cambria Math"/>
                            <a:ea typeface="+mn-ea"/>
                            <a:cs typeface="+mn-cs"/>
                          </a:rPr>
                        </m:ctrlPr>
                      </m:sSubPr>
                      <m:e>
                        <m:r>
                          <a:rPr lang="en-US" sz="1200" b="1" i="1" kern="1200">
                            <a:solidFill>
                              <a:schemeClr val="tx1"/>
                            </a:solidFill>
                            <a:effectLst/>
                            <a:latin typeface="Cambria Math"/>
                            <a:ea typeface="+mn-ea"/>
                            <a:cs typeface="+mn-cs"/>
                          </a:rPr>
                          <m:t>𝒅</m:t>
                        </m:r>
                      </m:e>
                      <m:sub>
                        <m:r>
                          <a:rPr lang="en-US" sz="1200" b="1" i="1" kern="1200">
                            <a:solidFill>
                              <a:schemeClr val="tx1"/>
                            </a:solidFill>
                            <a:effectLst/>
                            <a:latin typeface="Cambria Math"/>
                            <a:ea typeface="+mn-ea"/>
                            <a:cs typeface="+mn-cs"/>
                          </a:rPr>
                          <m:t>𝒕</m:t>
                        </m:r>
                      </m:sub>
                    </m:sSub>
                  </m:oMath>
                </a14:m>
                <a:r>
                  <a:rPr lang="en-US" sz="1200" kern="1200" dirty="0">
                    <a:solidFill>
                      <a:schemeClr val="tx1"/>
                    </a:solidFill>
                    <a:effectLst/>
                    <a:latin typeface="+mn-lt"/>
                    <a:ea typeface="+mn-ea"/>
                    <a:cs typeface="+mn-cs"/>
                  </a:rPr>
                  <a:t>) plus a constant and a deterministic time trend.</a:t>
                </a:r>
                <a:endParaRPr lang="en-US" dirty="0" smtClean="0">
                  <a:ea typeface="ＭＳ Ｐゴシック" pitchFamily="34" charset="-128"/>
                </a:endParaRPr>
              </a:p>
              <a:p>
                <a:endParaRPr lang="en-US" dirty="0" smtClean="0">
                  <a:ea typeface="ＭＳ Ｐゴシック" pitchFamily="34" charset="-128"/>
                </a:endParaRPr>
              </a:p>
            </p:txBody>
          </p:sp>
        </mc:Choice>
        <mc:Fallback xmlns="">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this model the</a:t>
                </a:r>
                <a:r>
                  <a:rPr lang="en-US" sz="1200" i="0" kern="1200">
                    <a:solidFill>
                      <a:schemeClr val="tx1"/>
                    </a:solidFill>
                    <a:effectLst/>
                    <a:latin typeface="Cambria Math"/>
                    <a:ea typeface="+mn-ea"/>
                    <a:cs typeface="+mn-cs"/>
                  </a:rPr>
                  <a:t> 𝑘</a:t>
                </a:r>
                <a:r>
                  <a:rPr lang="it-IT" sz="1200" i="0" kern="1200">
                    <a:solidFill>
                      <a:schemeClr val="tx1"/>
                    </a:solidFill>
                    <a:effectLst/>
                    <a:latin typeface="Cambria Math"/>
                    <a:ea typeface="+mn-ea"/>
                    <a:cs typeface="+mn-cs"/>
                  </a:rPr>
                  <a:t>_</a:t>
                </a:r>
                <a:r>
                  <a:rPr lang="en-US" sz="1200" i="0" kern="1200">
                    <a:solidFill>
                      <a:schemeClr val="tx1"/>
                    </a:solidFill>
                    <a:effectLst/>
                    <a:latin typeface="Cambria Math"/>
                    <a:ea typeface="+mn-ea"/>
                    <a:cs typeface="+mn-cs"/>
                  </a:rPr>
                  <a:t>𝑖 𝑥 1</a:t>
                </a:r>
                <a:r>
                  <a:rPr lang="en-US" sz="1200" kern="1200" dirty="0">
                    <a:solidFill>
                      <a:schemeClr val="tx1"/>
                    </a:solidFill>
                    <a:effectLst/>
                    <a:latin typeface="+mn-lt"/>
                    <a:ea typeface="+mn-ea"/>
                    <a:cs typeface="+mn-cs"/>
                  </a:rPr>
                  <a:t>  vector </a:t>
                </a:r>
                <a:r>
                  <a:rPr lang="en-US" sz="1200" b="1" i="0" kern="1200">
                    <a:solidFill>
                      <a:schemeClr val="tx1"/>
                    </a:solidFill>
                    <a:effectLst/>
                    <a:latin typeface="Cambria Math"/>
                    <a:ea typeface="+mn-ea"/>
                    <a:cs typeface="+mn-cs"/>
                  </a:rPr>
                  <a:t>𝒙</a:t>
                </a:r>
                <a:r>
                  <a:rPr lang="it-IT" sz="1200" b="1" i="0" kern="1200">
                    <a:solidFill>
                      <a:schemeClr val="tx1"/>
                    </a:solidFill>
                    <a:effectLst/>
                    <a:latin typeface="Cambria Math"/>
                    <a:ea typeface="+mn-ea"/>
                    <a:cs typeface="+mn-cs"/>
                  </a:rPr>
                  <a:t>_</a:t>
                </a:r>
                <a:r>
                  <a:rPr lang="en-US" sz="1200" b="1" i="0" kern="1200">
                    <a:solidFill>
                      <a:schemeClr val="tx1"/>
                    </a:solidFill>
                    <a:effectLst/>
                    <a:latin typeface="Cambria Math"/>
                    <a:ea typeface="+mn-ea"/>
                    <a:cs typeface="+mn-cs"/>
                  </a:rPr>
                  <a:t>𝒊𝒕</a:t>
                </a:r>
                <a:r>
                  <a:rPr lang="en-US" sz="1200" kern="1200" dirty="0">
                    <a:solidFill>
                      <a:schemeClr val="tx1"/>
                    </a:solidFill>
                    <a:effectLst/>
                    <a:latin typeface="+mn-lt"/>
                    <a:ea typeface="+mn-ea"/>
                    <a:cs typeface="+mn-cs"/>
                  </a:rPr>
                  <a:t> of domestic variables is related to the </a:t>
                </a:r>
                <a:r>
                  <a:rPr lang="en-US" sz="1200" i="0" kern="1200">
                    <a:solidFill>
                      <a:schemeClr val="tx1"/>
                    </a:solidFill>
                    <a:effectLst/>
                    <a:latin typeface="Cambria Math"/>
                    <a:ea typeface="+mn-ea"/>
                    <a:cs typeface="+mn-cs"/>
                  </a:rPr>
                  <a:t>𝑘</a:t>
                </a:r>
                <a:r>
                  <a:rPr lang="it-IT" sz="1200" i="0" kern="1200">
                    <a:solidFill>
                      <a:schemeClr val="tx1"/>
                    </a:solidFill>
                    <a:effectLst/>
                    <a:latin typeface="Cambria Math"/>
                    <a:ea typeface="+mn-ea"/>
                    <a:cs typeface="+mn-cs"/>
                  </a:rPr>
                  <a:t>_</a:t>
                </a:r>
                <a:r>
                  <a:rPr lang="en-US" sz="1200" i="0" kern="1200">
                    <a:solidFill>
                      <a:schemeClr val="tx1"/>
                    </a:solidFill>
                    <a:effectLst/>
                    <a:latin typeface="Cambria Math"/>
                    <a:ea typeface="+mn-ea"/>
                    <a:cs typeface="+mn-cs"/>
                  </a:rPr>
                  <a:t>𝑖^∗ 𝑥 1 </a:t>
                </a:r>
                <a:r>
                  <a:rPr lang="en-US" sz="1200" kern="1200" dirty="0">
                    <a:solidFill>
                      <a:schemeClr val="tx1"/>
                    </a:solidFill>
                    <a:effectLst/>
                    <a:latin typeface="+mn-lt"/>
                    <a:ea typeface="+mn-ea"/>
                    <a:cs typeface="+mn-cs"/>
                  </a:rPr>
                  <a:t>vector of country-specific foreign variables (</a:t>
                </a:r>
                <a:r>
                  <a:rPr lang="en-US" sz="1200" b="1" i="0" kern="1200">
                    <a:solidFill>
                      <a:schemeClr val="tx1"/>
                    </a:solidFill>
                    <a:effectLst/>
                    <a:latin typeface="Cambria Math"/>
                    <a:ea typeface="+mn-ea"/>
                    <a:cs typeface="+mn-cs"/>
                  </a:rPr>
                  <a:t>𝒙</a:t>
                </a:r>
                <a:r>
                  <a:rPr lang="it-IT" sz="1200" b="1" i="0" kern="1200">
                    <a:solidFill>
                      <a:schemeClr val="tx1"/>
                    </a:solidFill>
                    <a:effectLst/>
                    <a:latin typeface="Cambria Math"/>
                    <a:ea typeface="+mn-ea"/>
                    <a:cs typeface="+mn-cs"/>
                  </a:rPr>
                  <a:t>_</a:t>
                </a:r>
                <a:r>
                  <a:rPr lang="en-US" sz="1200" b="1" i="0" kern="1200">
                    <a:solidFill>
                      <a:schemeClr val="tx1"/>
                    </a:solidFill>
                    <a:effectLst/>
                    <a:latin typeface="Cambria Math"/>
                    <a:ea typeface="+mn-ea"/>
                    <a:cs typeface="+mn-cs"/>
                  </a:rPr>
                  <a:t>𝒊𝒕^∗</a:t>
                </a:r>
                <a:r>
                  <a:rPr lang="en-US" sz="1200" kern="1200" dirty="0">
                    <a:solidFill>
                      <a:schemeClr val="tx1"/>
                    </a:solidFill>
                    <a:effectLst/>
                    <a:latin typeface="+mn-lt"/>
                    <a:ea typeface="+mn-ea"/>
                    <a:cs typeface="+mn-cs"/>
                  </a:rPr>
                  <a:t>), and the </a:t>
                </a:r>
                <a:r>
                  <a:rPr lang="en-US" sz="1200" i="0" kern="1200">
                    <a:solidFill>
                      <a:schemeClr val="tx1"/>
                    </a:solidFill>
                    <a:effectLst/>
                    <a:latin typeface="Cambria Math"/>
                    <a:ea typeface="+mn-ea"/>
                    <a:cs typeface="+mn-cs"/>
                  </a:rPr>
                  <a:t>𝑚</a:t>
                </a:r>
                <a:r>
                  <a:rPr lang="it-IT" sz="1200" i="0" kern="1200">
                    <a:solidFill>
                      <a:schemeClr val="tx1"/>
                    </a:solidFill>
                    <a:effectLst/>
                    <a:latin typeface="Cambria Math"/>
                    <a:ea typeface="+mn-ea"/>
                    <a:cs typeface="+mn-cs"/>
                  </a:rPr>
                  <a:t>_</a:t>
                </a:r>
                <a:r>
                  <a:rPr lang="en-US" sz="1200" i="0" kern="1200">
                    <a:solidFill>
                      <a:schemeClr val="tx1"/>
                    </a:solidFill>
                    <a:effectLst/>
                    <a:latin typeface="Cambria Math"/>
                    <a:ea typeface="+mn-ea"/>
                    <a:cs typeface="+mn-cs"/>
                  </a:rPr>
                  <a:t>𝑑 𝑥 1 </a:t>
                </a:r>
                <a:r>
                  <a:rPr lang="en-US" sz="1200" kern="1200" dirty="0">
                    <a:solidFill>
                      <a:schemeClr val="tx1"/>
                    </a:solidFill>
                    <a:effectLst/>
                    <a:latin typeface="+mn-lt"/>
                    <a:ea typeface="+mn-ea"/>
                    <a:cs typeface="+mn-cs"/>
                  </a:rPr>
                  <a:t>global variables </a:t>
                </a:r>
                <a:r>
                  <a:rPr lang="en-US" sz="1200" i="0" kern="1200">
                    <a:solidFill>
                      <a:schemeClr val="tx1"/>
                    </a:solidFill>
                    <a:effectLst/>
                    <a:latin typeface="Cambria Math"/>
                    <a:ea typeface="+mn-ea"/>
                    <a:cs typeface="+mn-cs"/>
                  </a:rPr>
                  <a:t>(</a:t>
                </a:r>
                <a:r>
                  <a:rPr lang="en-US" sz="1200" b="1" i="0" kern="1200">
                    <a:solidFill>
                      <a:schemeClr val="tx1"/>
                    </a:solidFill>
                    <a:effectLst/>
                    <a:latin typeface="Cambria Math"/>
                    <a:ea typeface="+mn-ea"/>
                    <a:cs typeface="+mn-cs"/>
                  </a:rPr>
                  <a:t>𝒅</a:t>
                </a:r>
                <a:r>
                  <a:rPr lang="it-IT" sz="1200" b="1" i="0" kern="1200">
                    <a:solidFill>
                      <a:schemeClr val="tx1"/>
                    </a:solidFill>
                    <a:effectLst/>
                    <a:latin typeface="Cambria Math"/>
                    <a:ea typeface="+mn-ea"/>
                    <a:cs typeface="+mn-cs"/>
                  </a:rPr>
                  <a:t>_</a:t>
                </a:r>
                <a:r>
                  <a:rPr lang="en-US" sz="1200" b="1" i="0" kern="1200">
                    <a:solidFill>
                      <a:schemeClr val="tx1"/>
                    </a:solidFill>
                    <a:effectLst/>
                    <a:latin typeface="Cambria Math"/>
                    <a:ea typeface="+mn-ea"/>
                    <a:cs typeface="+mn-cs"/>
                  </a:rPr>
                  <a:t>𝒕</a:t>
                </a:r>
                <a:r>
                  <a:rPr lang="en-US" sz="1200" kern="1200" dirty="0">
                    <a:solidFill>
                      <a:schemeClr val="tx1"/>
                    </a:solidFill>
                    <a:effectLst/>
                    <a:latin typeface="+mn-lt"/>
                    <a:ea typeface="+mn-ea"/>
                    <a:cs typeface="+mn-cs"/>
                  </a:rPr>
                  <a:t>) plus a constant and a deterministic time trend.</a:t>
                </a:r>
                <a:endParaRPr lang="en-US" dirty="0" smtClean="0">
                  <a:ea typeface="ＭＳ Ｐゴシック" pitchFamily="34" charset="-128"/>
                </a:endParaRPr>
              </a:p>
              <a:p>
                <a:endParaRPr lang="en-US" dirty="0" smtClean="0">
                  <a:ea typeface="ＭＳ Ｐゴシック" pitchFamily="34" charset="-128"/>
                </a:endParaRPr>
              </a:p>
            </p:txBody>
          </p:sp>
        </mc:Fallback>
      </mc:AlternateContent>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11</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11</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United States model is built bearing in mind its relative size and importance in the world economy. To this end, we include oil prices and the volatility index as endogenous variables, while excluding the exchange rate. In light of the size and importance of the financial market in the United States, we exclude foreign short-term rates from the United States model (Dees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2007, Chen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2017).</a:t>
            </a:r>
          </a:p>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12</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12</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r>
              <a:rPr lang="en-US" sz="1200" dirty="0" smtClean="0">
                <a:solidFill>
                  <a:schemeClr val="tx1"/>
                </a:solidFill>
                <a:latin typeface="Cambria" pitchFamily="18" charset="0"/>
              </a:rPr>
              <a:t>We perform an Augmented Dickey-Fuller and a Weighted Symmetric estimation of ADF regressions tests on the levels, first and second differences of all variables.  Apart from CPI inflation, which is integrated of order 2 – I(2) – most of the time series for real activity, short-term interest rates and exchange rates are I(1), in line with the findings of the literature (Hájek and Horváth, 2017). </a:t>
            </a:r>
          </a:p>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endParaRPr lang="en-US" sz="1200" dirty="0" smtClean="0">
              <a:solidFill>
                <a:schemeClr val="tx1"/>
              </a:solidFill>
              <a:latin typeface="Cambria" pitchFamily="18" charset="0"/>
            </a:endParaRPr>
          </a:p>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r>
              <a:rPr lang="en-US" sz="1200" dirty="0" smtClean="0">
                <a:solidFill>
                  <a:schemeClr val="tx1"/>
                </a:solidFill>
                <a:latin typeface="Cambria" pitchFamily="18" charset="0"/>
              </a:rPr>
              <a:t>This does not pose restrictions on the estimating procedure as long as the GVAR model passes the stability test of Dees et al. (2007),  i.e. that the moduli of all the 82 eigenvalues of the matrix F above are on or within the unit circle. To address the issue of possible overestimation of the number of cointegration relationships based on asymptotic critical values, and to assure the stability of the global model, we reduced the number of cointegration relations for a number of countries, along the lines suggested by Dees et al. (2007) and Cesa-Bianchi et al. (2011). In greater details, we reduced the cointegration rank of Bulgaria form four to three, that of the Czech Republic from three to one and, finally, that of the US from three to two.</a:t>
            </a:r>
          </a:p>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endParaRPr lang="en-US" sz="1200" dirty="0" smtClean="0">
              <a:solidFill>
                <a:schemeClr val="tx1"/>
              </a:solidFill>
              <a:latin typeface="Cambria" pitchFamily="18" charset="0"/>
            </a:endParaRPr>
          </a:p>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r>
              <a:rPr lang="en-US" sz="1200" dirty="0" smtClean="0">
                <a:solidFill>
                  <a:schemeClr val="tx1"/>
                </a:solidFill>
                <a:latin typeface="Cambria" pitchFamily="18" charset="0"/>
              </a:rPr>
              <a:t> To keep things as simple as possible, we assume that the deterministic components of the individual vector correction models allow for an unrestricted intercept term and a restricted (to the cointegration space) trend term. We also apply the lags suggested by the Schwartz-Bayesian Information Criteria because they tend to be more accurate for small samples (Ivanov and Kilian, 2005). </a:t>
            </a:r>
          </a:p>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r>
              <a:rPr lang="en-US" sz="1200" dirty="0" smtClean="0">
                <a:solidFill>
                  <a:schemeClr val="tx1"/>
                </a:solidFill>
                <a:latin typeface="Cambria" pitchFamily="18" charset="0"/>
              </a:rPr>
              <a:t>F-test for weak exogeneity and that for residual serial correlation (Dees et. al., 2007, Galesi and Sgherri, 2009). Test results are in Tables 3 and 4, and point to the presence of weak exogeneity in the data and very limited residual correlation. In particular, the test for the weak exogeneity hypothesis is rejected in around 10% of the cases at stake, while the residual correlation test fails in only 7% of the sample.</a:t>
            </a:r>
          </a:p>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endParaRPr lang="en-US" sz="1200" dirty="0" smtClean="0">
              <a:solidFill>
                <a:schemeClr val="tx1"/>
              </a:solidFill>
              <a:latin typeface="Cambria" pitchFamily="18" charset="0"/>
            </a:endParaRPr>
          </a:p>
          <a:p>
            <a:pPr marL="342900" marR="0" indent="-342900" algn="just" defTabSz="914400" rtl="0" eaLnBrk="1" fontAlgn="auto" latinLnBrk="0" hangingPunct="1">
              <a:lnSpc>
                <a:spcPct val="100000"/>
              </a:lnSpc>
              <a:spcBef>
                <a:spcPct val="50000"/>
              </a:spcBef>
              <a:spcAft>
                <a:spcPts val="0"/>
              </a:spcAft>
              <a:buClrTx/>
              <a:buSzTx/>
              <a:buFont typeface="Arial" panose="020B0604020202020204" pitchFamily="34" charset="0"/>
              <a:buChar char="•"/>
              <a:tabLst/>
              <a:defRPr/>
            </a:pPr>
            <a:endParaRPr lang="en-US" sz="1200" dirty="0" smtClean="0">
              <a:solidFill>
                <a:schemeClr val="tx1"/>
              </a:solidFill>
              <a:latin typeface="Cambria" pitchFamily="18" charset="0"/>
            </a:endParaRPr>
          </a:p>
          <a:p>
            <a:pPr marL="342900" indent="-342900" algn="just" eaLnBrk="1" hangingPunct="1">
              <a:spcBef>
                <a:spcPct val="50000"/>
              </a:spcBef>
              <a:buFont typeface="Arial" panose="020B0604020202020204" pitchFamily="34" charset="0"/>
              <a:buChar char="•"/>
              <a:defRPr/>
            </a:pPr>
            <a:endParaRPr lang="en-US" sz="1200" dirty="0">
              <a:solidFill>
                <a:schemeClr val="tx1"/>
              </a:solidFill>
              <a:latin typeface="Cambria" pitchFamily="18" charset="0"/>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13</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13</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pPr marL="342900" indent="-342900" algn="just" eaLnBrk="1" hangingPunct="1">
              <a:spcBef>
                <a:spcPct val="50000"/>
              </a:spcBef>
              <a:buFont typeface="Arial" panose="020B0604020202020204" pitchFamily="34" charset="0"/>
              <a:buChar char="•"/>
              <a:defRPr/>
            </a:pPr>
            <a:r>
              <a:rPr lang="en-US" sz="1200" dirty="0" smtClean="0">
                <a:solidFill>
                  <a:schemeClr val="tx1"/>
                </a:solidFill>
                <a:latin typeface="Cambria" pitchFamily="18" charset="0"/>
              </a:rPr>
              <a:t>Euro area, China</a:t>
            </a:r>
            <a:r>
              <a:rPr lang="en-US" sz="1200" baseline="0" dirty="0" smtClean="0">
                <a:solidFill>
                  <a:schemeClr val="tx1"/>
                </a:solidFill>
                <a:latin typeface="Cambria" pitchFamily="18" charset="0"/>
              </a:rPr>
              <a:t> </a:t>
            </a:r>
            <a:r>
              <a:rPr lang="en-US" sz="1200" dirty="0" smtClean="0">
                <a:solidFill>
                  <a:schemeClr val="tx1"/>
                </a:solidFill>
                <a:latin typeface="Cambria" pitchFamily="18" charset="0"/>
              </a:rPr>
              <a:t>and the United States main trade partners. weights are sufficiently “granular”,  so as to satisfy one of the sufficient conditions to estimate a GVAR model (Dees </a:t>
            </a:r>
            <a:r>
              <a:rPr lang="en-US" sz="1200" i="1" dirty="0" smtClean="0">
                <a:solidFill>
                  <a:schemeClr val="tx1"/>
                </a:solidFill>
                <a:latin typeface="Cambria" pitchFamily="18" charset="0"/>
              </a:rPr>
              <a:t>et al.</a:t>
            </a:r>
            <a:r>
              <a:rPr lang="en-US" sz="1200" dirty="0" smtClean="0">
                <a:solidFill>
                  <a:schemeClr val="tx1"/>
                </a:solidFill>
                <a:latin typeface="Cambria" pitchFamily="18" charset="0"/>
              </a:rPr>
              <a:t>, 2007; Galesi and Sgherri, 2009).  </a:t>
            </a:r>
          </a:p>
          <a:p>
            <a:pPr marL="0" marR="0" indent="0" algn="just" defTabSz="914400" rtl="0" eaLnBrk="1" fontAlgn="auto" latinLnBrk="0" hangingPunct="1">
              <a:lnSpc>
                <a:spcPct val="100000"/>
              </a:lnSpc>
              <a:spcBef>
                <a:spcPct val="50000"/>
              </a:spcBef>
              <a:spcAft>
                <a:spcPts val="0"/>
              </a:spcAft>
              <a:buClrTx/>
              <a:buSzTx/>
              <a:buFont typeface="Arial" panose="020B0604020202020204" pitchFamily="34" charset="0"/>
              <a:buNone/>
              <a:tabLst/>
              <a:defRPr/>
            </a:pPr>
            <a:r>
              <a:rPr lang="en-US" sz="1200" dirty="0" smtClean="0">
                <a:solidFill>
                  <a:schemeClr val="tx1"/>
                </a:solidFill>
                <a:latin typeface="Cambria" pitchFamily="18" charset="0"/>
              </a:rPr>
              <a:t>The highest weight is 64%, which is the share of trade of the Czech Republic with the euro area.</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14</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14</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Historically, the identification issue in GVAR models is taken up in terms of a particular strategy that uses generalized impulse response functions (</a:t>
            </a:r>
            <a:r>
              <a:rPr lang="en-US" sz="1200" b="1" kern="1200" dirty="0" smtClean="0">
                <a:solidFill>
                  <a:schemeClr val="tx1"/>
                </a:solidFill>
                <a:effectLst/>
                <a:latin typeface="+mn-lt"/>
                <a:ea typeface="+mn-ea"/>
                <a:cs typeface="+mn-cs"/>
              </a:rPr>
              <a:t>GIRFs</a:t>
            </a:r>
            <a:r>
              <a:rPr lang="en-US" sz="1200" kern="1200" dirty="0" smtClean="0">
                <a:solidFill>
                  <a:schemeClr val="tx1"/>
                </a:solidFill>
                <a:effectLst/>
                <a:latin typeface="+mn-lt"/>
                <a:ea typeface="+mn-ea"/>
                <a:cs typeface="+mn-cs"/>
              </a:rPr>
              <a:t>). GIRFs use the historical variance-covariance matrix, they do not orthogonalize the system residuals, while taking into account the historical correlations among the variables. As a consequence, GIRFs do not require the existence of an a-priori variable ordering in all the countries of the model. They are </a:t>
            </a:r>
            <a:r>
              <a:rPr lang="en-US" sz="1200" u="sng" kern="1200" dirty="0" smtClean="0">
                <a:solidFill>
                  <a:schemeClr val="tx1"/>
                </a:solidFill>
                <a:effectLst/>
                <a:latin typeface="+mn-lt"/>
                <a:ea typeface="+mn-ea"/>
                <a:cs typeface="+mn-cs"/>
              </a:rPr>
              <a:t>indeed invariant to the ordering </a:t>
            </a:r>
            <a:r>
              <a:rPr lang="en-US" sz="1200" kern="1200" dirty="0" smtClean="0">
                <a:solidFill>
                  <a:schemeClr val="tx1"/>
                </a:solidFill>
                <a:effectLst/>
                <a:latin typeface="+mn-lt"/>
                <a:ea typeface="+mn-ea"/>
                <a:cs typeface="+mn-cs"/>
              </a:rPr>
              <a:t>of variables, and of the country models in the GVAR framework. Moreover, the use of GIRFs reflects the typical GVAR analysis that aims to investigate the geographical transmission of (country-specific or global) shocks. As such, the lack of identification is in general not perceived as a major obstacle to study the propagation of a (unidentified) shock among the countries in the model (Galesi and Sgherri, 2009). </a:t>
            </a:r>
          </a:p>
          <a:p>
            <a:r>
              <a:rPr lang="en-US" sz="1200" kern="1200" dirty="0" smtClean="0">
                <a:solidFill>
                  <a:schemeClr val="tx1"/>
                </a:solidFill>
                <a:effectLst/>
                <a:latin typeface="+mn-lt"/>
                <a:ea typeface="+mn-ea"/>
                <a:cs typeface="+mn-cs"/>
              </a:rPr>
              <a:t>At the same time, such a lack of identification impairs the GIRFs ability to provide information about the causal relationships among variables</a:t>
            </a:r>
            <a:r>
              <a:rPr lang="en-US" sz="1200" u="sng" kern="1200" dirty="0" smtClean="0">
                <a:solidFill>
                  <a:schemeClr val="tx1"/>
                </a:solidFill>
                <a:effectLst/>
                <a:latin typeface="+mn-lt"/>
                <a:ea typeface="+mn-ea"/>
                <a:cs typeface="+mn-cs"/>
              </a:rPr>
              <a:t>, therefore limiting the potential application of the GIRFs, especially for purposes of policy simulation</a:t>
            </a:r>
            <a:r>
              <a:rPr lang="en-US" sz="1200" kern="1200" dirty="0" smtClean="0">
                <a:solidFill>
                  <a:schemeClr val="tx1"/>
                </a:solidFill>
                <a:effectLst/>
                <a:latin typeface="+mn-lt"/>
                <a:ea typeface="+mn-ea"/>
                <a:cs typeface="+mn-cs"/>
              </a:rPr>
              <a:t> (Galesi and Sgherri, 2009). Nevertheless, Dees et al. (2007) show that, if an ordering is assumed for only a country in the model (the US in their case), the Impulse Response Functions (IRFs) resulting from a simulation where such an ordering is imposed and those stemming from GIRFs are qualitatively similar.  Hence, the overwhelming majority of the literature has opted to utilize the GIRFs even for the analysis of a monetary policy shock. </a:t>
            </a:r>
          </a:p>
          <a:p>
            <a:r>
              <a:rPr lang="en-US" sz="1200" kern="1200" dirty="0" smtClean="0">
                <a:solidFill>
                  <a:schemeClr val="tx1"/>
                </a:solidFill>
                <a:effectLst/>
                <a:latin typeface="+mn-lt"/>
                <a:ea typeface="+mn-ea"/>
                <a:cs typeface="+mn-cs"/>
              </a:rPr>
              <a:t>Only very recently the economic literature in the field has tried to identify monetary policy shocks in the context of the GVAR framework, resorting to sign restriction assumptions (Feldkircher et al., 2017; </a:t>
            </a:r>
            <a:r>
              <a:rPr lang="en-US" sz="1200" kern="1200" dirty="0" err="1" smtClean="0">
                <a:solidFill>
                  <a:schemeClr val="tx1"/>
                </a:solidFill>
                <a:effectLst/>
                <a:latin typeface="+mn-lt"/>
                <a:ea typeface="+mn-ea"/>
                <a:cs typeface="+mn-cs"/>
              </a:rPr>
              <a:t>Giorgiadis</a:t>
            </a:r>
            <a:r>
              <a:rPr lang="en-US" sz="1200" kern="1200" dirty="0" smtClean="0">
                <a:solidFill>
                  <a:schemeClr val="tx1"/>
                </a:solidFill>
                <a:effectLst/>
                <a:latin typeface="+mn-lt"/>
                <a:ea typeface="+mn-ea"/>
                <a:cs typeface="+mn-cs"/>
              </a:rPr>
              <a:t>, 2015; and </a:t>
            </a:r>
            <a:r>
              <a:rPr lang="en-US" sz="1200" kern="1200" dirty="0" err="1" smtClean="0">
                <a:solidFill>
                  <a:schemeClr val="tx1"/>
                </a:solidFill>
                <a:effectLst/>
                <a:latin typeface="+mn-lt"/>
                <a:ea typeface="+mn-ea"/>
                <a:cs typeface="+mn-cs"/>
              </a:rPr>
              <a:t>Burriel</a:t>
            </a:r>
            <a:r>
              <a:rPr lang="en-US" sz="1200" kern="1200" dirty="0" smtClean="0">
                <a:solidFill>
                  <a:schemeClr val="tx1"/>
                </a:solidFill>
                <a:effectLst/>
                <a:latin typeface="+mn-lt"/>
                <a:ea typeface="+mn-ea"/>
                <a:cs typeface="+mn-cs"/>
              </a:rPr>
              <a:t> and Galesi, 2018) or Cholesky ordering (IMF, 2016).  In what follows, we try to strike a balance between the need for identifying causal relationships among the variables of the system and the necessity to avoid to impose a-priori restrictions on too many countries. In order to keep things as simple as possible, we broadly follow IMF (2016) and </a:t>
            </a:r>
            <a:r>
              <a:rPr lang="en-US" sz="1200" u="sng" kern="1200" dirty="0" smtClean="0">
                <a:solidFill>
                  <a:schemeClr val="tx1"/>
                </a:solidFill>
                <a:effectLst/>
                <a:latin typeface="+mn-lt"/>
                <a:ea typeface="+mn-ea"/>
                <a:cs typeface="+mn-cs"/>
              </a:rPr>
              <a:t>enact a Cholesky decomposition for the euro area only. At the same time, we move a step forward and rule out residual cross-country correlation</a:t>
            </a:r>
            <a:r>
              <a:rPr lang="en-US" sz="1200" kern="1200" dirty="0" smtClean="0">
                <a:solidFill>
                  <a:schemeClr val="tx1"/>
                </a:solidFill>
                <a:effectLst/>
                <a:latin typeface="+mn-lt"/>
                <a:ea typeface="+mn-ea"/>
                <a:cs typeface="+mn-cs"/>
              </a:rPr>
              <a:t> (Metelli and Natoli, 2018).</a:t>
            </a:r>
          </a:p>
          <a:p>
            <a:r>
              <a:rPr lang="en-US" sz="1200" kern="1200" dirty="0" smtClean="0">
                <a:solidFill>
                  <a:schemeClr val="tx1"/>
                </a:solidFill>
                <a:effectLst/>
                <a:latin typeface="+mn-lt"/>
                <a:ea typeface="+mn-ea"/>
                <a:cs typeface="+mn-cs"/>
              </a:rPr>
              <a:t>In more analytical terms, to identify shocks in a GVAR model one needs to specify a matrix P0 that </a:t>
            </a:r>
            <a:r>
              <a:rPr lang="en-US" sz="1200" kern="1200" dirty="0" err="1" smtClean="0">
                <a:solidFill>
                  <a:schemeClr val="tx1"/>
                </a:solidFill>
                <a:effectLst/>
                <a:latin typeface="+mn-lt"/>
                <a:ea typeface="+mn-ea"/>
                <a:cs typeface="+mn-cs"/>
              </a:rPr>
              <a:t>premultiplies</a:t>
            </a:r>
            <a:r>
              <a:rPr lang="en-US" sz="1200" kern="1200" dirty="0" smtClean="0">
                <a:solidFill>
                  <a:schemeClr val="tx1"/>
                </a:solidFill>
                <a:effectLst/>
                <a:latin typeface="+mn-lt"/>
                <a:ea typeface="+mn-ea"/>
                <a:cs typeface="+mn-cs"/>
              </a:rPr>
              <a:t> Eq. (8). This yield to</a:t>
            </a:r>
          </a:p>
          <a:p>
            <a:r>
              <a:rPr lang="en-US" sz="1200" kern="1200" dirty="0" smtClean="0">
                <a:solidFill>
                  <a:schemeClr val="tx1"/>
                </a:solidFill>
                <a:effectLst/>
                <a:latin typeface="+mn-lt"/>
                <a:ea typeface="+mn-ea"/>
                <a:cs typeface="+mn-cs"/>
              </a:rPr>
              <a:t>	</a:t>
            </a:r>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15</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15</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Historically, the identification issue in GVAR models is taken up in terms of a particular strategy that uses generalized impulse response functions (</a:t>
            </a:r>
            <a:r>
              <a:rPr lang="en-US" sz="1200" b="1" kern="1200" dirty="0" smtClean="0">
                <a:solidFill>
                  <a:schemeClr val="tx1"/>
                </a:solidFill>
                <a:effectLst/>
                <a:latin typeface="+mn-lt"/>
                <a:ea typeface="+mn-ea"/>
                <a:cs typeface="+mn-cs"/>
              </a:rPr>
              <a:t>GIRFs</a:t>
            </a:r>
            <a:r>
              <a:rPr lang="en-US" sz="1200" kern="1200" dirty="0" smtClean="0">
                <a:solidFill>
                  <a:schemeClr val="tx1"/>
                </a:solidFill>
                <a:effectLst/>
                <a:latin typeface="+mn-lt"/>
                <a:ea typeface="+mn-ea"/>
                <a:cs typeface="+mn-cs"/>
              </a:rPr>
              <a:t>). GIRFs use the historical variance-covariance matrix, they do not orthogonalize the system residuals, while taking into account the historical correlations among the variables. As a consequence, GIRFs do not require the existence of an a-priori variable ordering in all the countries of the model. They are </a:t>
            </a:r>
            <a:r>
              <a:rPr lang="en-US" sz="1200" u="sng" kern="1200" dirty="0" smtClean="0">
                <a:solidFill>
                  <a:schemeClr val="tx1"/>
                </a:solidFill>
                <a:effectLst/>
                <a:latin typeface="+mn-lt"/>
                <a:ea typeface="+mn-ea"/>
                <a:cs typeface="+mn-cs"/>
              </a:rPr>
              <a:t>indeed invariant to the ordering </a:t>
            </a:r>
            <a:r>
              <a:rPr lang="en-US" sz="1200" kern="1200" dirty="0" smtClean="0">
                <a:solidFill>
                  <a:schemeClr val="tx1"/>
                </a:solidFill>
                <a:effectLst/>
                <a:latin typeface="+mn-lt"/>
                <a:ea typeface="+mn-ea"/>
                <a:cs typeface="+mn-cs"/>
              </a:rPr>
              <a:t>of variables, and of the country models in the GVAR framework. Moreover, the use of GIRFs reflects the typical GVAR analysis that aims to investigate the geographical transmission of (country-specific or global) shocks. As such, the lack of identification is in general not perceived as a major obstacle to study the propagation of a (unidentified) shock among the countries in the model (Galesi and Sgherri, 2009). </a:t>
            </a:r>
          </a:p>
          <a:p>
            <a:r>
              <a:rPr lang="en-US" sz="1200" kern="1200" dirty="0" smtClean="0">
                <a:solidFill>
                  <a:schemeClr val="tx1"/>
                </a:solidFill>
                <a:effectLst/>
                <a:latin typeface="+mn-lt"/>
                <a:ea typeface="+mn-ea"/>
                <a:cs typeface="+mn-cs"/>
              </a:rPr>
              <a:t>At the same time, such a lack of identification impairs the GIRFs ability to provide information about the causal relationships among variables</a:t>
            </a:r>
            <a:r>
              <a:rPr lang="en-US" sz="1200" u="sng" kern="1200" dirty="0" smtClean="0">
                <a:solidFill>
                  <a:schemeClr val="tx1"/>
                </a:solidFill>
                <a:effectLst/>
                <a:latin typeface="+mn-lt"/>
                <a:ea typeface="+mn-ea"/>
                <a:cs typeface="+mn-cs"/>
              </a:rPr>
              <a:t>, therefore limiting the potential application of the GIRFs, especially for purposes of policy simulation</a:t>
            </a:r>
            <a:r>
              <a:rPr lang="en-US" sz="1200" kern="1200" dirty="0" smtClean="0">
                <a:solidFill>
                  <a:schemeClr val="tx1"/>
                </a:solidFill>
                <a:effectLst/>
                <a:latin typeface="+mn-lt"/>
                <a:ea typeface="+mn-ea"/>
                <a:cs typeface="+mn-cs"/>
              </a:rPr>
              <a:t> (Galesi and Sgherri, 2009). Nevertheless, Dees et al. (2007) show that, if an ordering is assumed for only a country in the model (the US in their case), the Impulse Response Functions (IRFs) resulting from a simulation where such an ordering is imposed and those stemming from GIRFs are qualitatively similar.  Hence, the overwhelming majority of the literature has opted to utilize the GIRFs even for the analysis of a monetary policy shock. </a:t>
            </a:r>
          </a:p>
          <a:p>
            <a:r>
              <a:rPr lang="en-US" sz="1200" kern="1200" dirty="0" smtClean="0">
                <a:solidFill>
                  <a:schemeClr val="tx1"/>
                </a:solidFill>
                <a:effectLst/>
                <a:latin typeface="+mn-lt"/>
                <a:ea typeface="+mn-ea"/>
                <a:cs typeface="+mn-cs"/>
              </a:rPr>
              <a:t>Only very recently the economic literature in the field has tried to identify monetary policy shocks in the context of the GVAR framework, resorting to sign restriction assumptions (Feldkircher et al., 2017; </a:t>
            </a:r>
            <a:r>
              <a:rPr lang="en-US" sz="1200" kern="1200" dirty="0" err="1" smtClean="0">
                <a:solidFill>
                  <a:schemeClr val="tx1"/>
                </a:solidFill>
                <a:effectLst/>
                <a:latin typeface="+mn-lt"/>
                <a:ea typeface="+mn-ea"/>
                <a:cs typeface="+mn-cs"/>
              </a:rPr>
              <a:t>Giorgiadis</a:t>
            </a:r>
            <a:r>
              <a:rPr lang="en-US" sz="1200" kern="1200" dirty="0" smtClean="0">
                <a:solidFill>
                  <a:schemeClr val="tx1"/>
                </a:solidFill>
                <a:effectLst/>
                <a:latin typeface="+mn-lt"/>
                <a:ea typeface="+mn-ea"/>
                <a:cs typeface="+mn-cs"/>
              </a:rPr>
              <a:t>, 2015; and </a:t>
            </a:r>
            <a:r>
              <a:rPr lang="en-US" sz="1200" kern="1200" dirty="0" err="1" smtClean="0">
                <a:solidFill>
                  <a:schemeClr val="tx1"/>
                </a:solidFill>
                <a:effectLst/>
                <a:latin typeface="+mn-lt"/>
                <a:ea typeface="+mn-ea"/>
                <a:cs typeface="+mn-cs"/>
              </a:rPr>
              <a:t>Burriel</a:t>
            </a:r>
            <a:r>
              <a:rPr lang="en-US" sz="1200" kern="1200" dirty="0" smtClean="0">
                <a:solidFill>
                  <a:schemeClr val="tx1"/>
                </a:solidFill>
                <a:effectLst/>
                <a:latin typeface="+mn-lt"/>
                <a:ea typeface="+mn-ea"/>
                <a:cs typeface="+mn-cs"/>
              </a:rPr>
              <a:t> and Galesi, 2018) or Cholesky ordering (IMF, 2016).  In what follows, we try to strike a balance between the need for identifying causal relationships among the variables of the system and the necessity to avoid to impose a-priori restrictions on too many countries. In order to keep things as simple as possible, we broadly follow IMF (2016) and </a:t>
            </a:r>
            <a:r>
              <a:rPr lang="en-US" sz="1200" u="sng" kern="1200" dirty="0" smtClean="0">
                <a:solidFill>
                  <a:schemeClr val="tx1"/>
                </a:solidFill>
                <a:effectLst/>
                <a:latin typeface="+mn-lt"/>
                <a:ea typeface="+mn-ea"/>
                <a:cs typeface="+mn-cs"/>
              </a:rPr>
              <a:t>enact a Cholesky decomposition for the euro area only. At the same time, we move a step forward and rule out residual cross-country correlation</a:t>
            </a:r>
            <a:r>
              <a:rPr lang="en-US" sz="1200" kern="1200" dirty="0" smtClean="0">
                <a:solidFill>
                  <a:schemeClr val="tx1"/>
                </a:solidFill>
                <a:effectLst/>
                <a:latin typeface="+mn-lt"/>
                <a:ea typeface="+mn-ea"/>
                <a:cs typeface="+mn-cs"/>
              </a:rPr>
              <a:t> (Metelli and Natoli, 2018).</a:t>
            </a:r>
          </a:p>
          <a:p>
            <a:r>
              <a:rPr lang="en-US" sz="1200" kern="1200" dirty="0" smtClean="0">
                <a:solidFill>
                  <a:schemeClr val="tx1"/>
                </a:solidFill>
                <a:effectLst/>
                <a:latin typeface="+mn-lt"/>
                <a:ea typeface="+mn-ea"/>
                <a:cs typeface="+mn-cs"/>
              </a:rPr>
              <a:t>In more analytical terms, to identify shocks in a GVAR model one needs to specify a matrix P0 that </a:t>
            </a:r>
            <a:r>
              <a:rPr lang="en-US" sz="1200" kern="1200" dirty="0" err="1" smtClean="0">
                <a:solidFill>
                  <a:schemeClr val="tx1"/>
                </a:solidFill>
                <a:effectLst/>
                <a:latin typeface="+mn-lt"/>
                <a:ea typeface="+mn-ea"/>
                <a:cs typeface="+mn-cs"/>
              </a:rPr>
              <a:t>premultiplies</a:t>
            </a:r>
            <a:r>
              <a:rPr lang="en-US" sz="1200" kern="1200" dirty="0" smtClean="0">
                <a:solidFill>
                  <a:schemeClr val="tx1"/>
                </a:solidFill>
                <a:effectLst/>
                <a:latin typeface="+mn-lt"/>
                <a:ea typeface="+mn-ea"/>
                <a:cs typeface="+mn-cs"/>
              </a:rPr>
              <a:t> Eq. (8). This yield to</a:t>
            </a:r>
          </a:p>
          <a:p>
            <a:r>
              <a:rPr lang="en-US" sz="1200" kern="1200" dirty="0" smtClean="0">
                <a:solidFill>
                  <a:schemeClr val="tx1"/>
                </a:solidFill>
                <a:effectLst/>
                <a:latin typeface="+mn-lt"/>
                <a:ea typeface="+mn-ea"/>
                <a:cs typeface="+mn-cs"/>
              </a:rPr>
              <a:t>	</a:t>
            </a:r>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16</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16</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dirty="0" smtClean="0">
                <a:ea typeface="ＭＳ Ｐゴシック" pitchFamily="34" charset="-128"/>
              </a:rPr>
              <a:t>Feldkircher (2015) found that an increase of 50 </a:t>
            </a:r>
            <a:r>
              <a:rPr lang="en-US" dirty="0" err="1" smtClean="0">
                <a:ea typeface="ＭＳ Ｐゴシック" pitchFamily="34" charset="-128"/>
              </a:rPr>
              <a:t>b.p</a:t>
            </a:r>
            <a:r>
              <a:rPr lang="en-US" dirty="0" smtClean="0">
                <a:ea typeface="ＭＳ Ｐゴシック" pitchFamily="34" charset="-128"/>
              </a:rPr>
              <a:t>. in the euro area short term interest rate triggers a decrease in domestic real activity of about 0.3%, a result similar to that found by Hájek and Horváth (2016). </a:t>
            </a:r>
            <a:r>
              <a:rPr lang="en-US" dirty="0" err="1" smtClean="0">
                <a:ea typeface="ＭＳ Ｐゴシック" pitchFamily="34" charset="-128"/>
              </a:rPr>
              <a:t>Bartocci</a:t>
            </a:r>
            <a:r>
              <a:rPr lang="en-US" dirty="0" smtClean="0">
                <a:ea typeface="ＭＳ Ｐゴシック" pitchFamily="34" charset="-128"/>
              </a:rPr>
              <a:t> et al. (2017) show that the corporate sector purchase programme (CSPP), one of the last non-standard measures implemented by the ECB, brought about an increase in GDP of about 0.3%. </a:t>
            </a:r>
            <a:r>
              <a:rPr lang="en-US" dirty="0" err="1" smtClean="0">
                <a:ea typeface="ＭＳ Ｐゴシック" pitchFamily="34" charset="-128"/>
              </a:rPr>
              <a:t>Feldkiecher</a:t>
            </a:r>
            <a:r>
              <a:rPr lang="en-US" dirty="0" smtClean="0">
                <a:ea typeface="ＭＳ Ｐゴシック" pitchFamily="34" charset="-128"/>
              </a:rPr>
              <a:t> et al (2018) found that an increase of 25 </a:t>
            </a:r>
            <a:r>
              <a:rPr lang="en-US" dirty="0" err="1" smtClean="0">
                <a:ea typeface="ＭＳ Ｐゴシック" pitchFamily="34" charset="-128"/>
              </a:rPr>
              <a:t>bp</a:t>
            </a:r>
            <a:r>
              <a:rPr lang="en-US" dirty="0" smtClean="0">
                <a:ea typeface="ＭＳ Ｐゴシック" pitchFamily="34" charset="-128"/>
              </a:rPr>
              <a:t> in the euro</a:t>
            </a:r>
            <a:r>
              <a:rPr lang="en-US" baseline="0" dirty="0" smtClean="0">
                <a:ea typeface="ＭＳ Ｐゴシック" pitchFamily="34" charset="-128"/>
              </a:rPr>
              <a:t> area shadow rate brings about a GDP contraction in the </a:t>
            </a:r>
            <a:r>
              <a:rPr lang="en-US" baseline="0" dirty="0" err="1" smtClean="0">
                <a:ea typeface="ＭＳ Ｐゴシック" pitchFamily="34" charset="-128"/>
              </a:rPr>
              <a:t>eurozone</a:t>
            </a:r>
            <a:r>
              <a:rPr lang="en-US" baseline="0" dirty="0" smtClean="0">
                <a:ea typeface="ＭＳ Ｐゴシック" pitchFamily="34" charset="-128"/>
              </a:rPr>
              <a:t> of about 0.4%.</a:t>
            </a:r>
          </a:p>
          <a:p>
            <a:endParaRPr lang="en-US" baseline="0" dirty="0" smtClean="0">
              <a:ea typeface="ＭＳ Ｐゴシック" pitchFamily="34" charset="-128"/>
            </a:endParaRPr>
          </a:p>
          <a:p>
            <a:r>
              <a:rPr lang="en-US" sz="1200" kern="1200" dirty="0" smtClean="0">
                <a:solidFill>
                  <a:schemeClr val="tx1"/>
                </a:solidFill>
                <a:effectLst/>
                <a:latin typeface="+mn-lt"/>
                <a:ea typeface="+mn-ea"/>
                <a:cs typeface="+mn-cs"/>
              </a:rPr>
              <a:t>In the US and Japan is rather contained, a likely consequences of weaker trade links with the euro area (than the one in place between the euro area and non-euro area EU countries), along with other factors. [On the contrary, in China, Russia and Turkey there seems to be a very strong response to the euro area monetary policy shock, likely reflecting the working of indirect spillover effects, and, in the case of Russia and Turkey, the relatively high share in cross-trade, too.] </a:t>
            </a:r>
          </a:p>
          <a:p>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Other advanced EU economies and Switzerland appear to react somewhat less than the euro area itself, ranging from (the United Kingdom) to -0.4% (Sweden), while Central Eastern European (CEE) economies generally show a response in activity much closer to that of the euro area, especially in the case of the Czech Republic. In the context of South-Eastern European (SEE) economies, the response is differentiated. While that of Romania and Bulgaria is rather strong (-0.6 and -0.8%, respectively) - though the effect in the latter country fades away after 18 months - Croatia’s activity contraction (-0.4%) is in line with that of Macedonia and Serbia, at around -0.3 %. In general, such rather homogeneous pattern can be likely traced back to the high degree of trade integration between the euro area and CEE, SEE economies, and, to a lesser extent, other EU advanced economies, which can help explain the similarity in the response to the monetary policy shock, confirming the results obtained by Georgiadis (2015).</a:t>
            </a:r>
            <a:endParaRPr lang="it-IT" sz="1200" kern="1200" dirty="0" smtClean="0">
              <a:solidFill>
                <a:schemeClr val="tx1"/>
              </a:solidFill>
              <a:effectLst/>
              <a:latin typeface="+mn-lt"/>
              <a:ea typeface="+mn-ea"/>
              <a:cs typeface="+mn-cs"/>
            </a:endParaRPr>
          </a:p>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17</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17</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18</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18</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dirty="0" smtClean="0">
                <a:ea typeface="ＭＳ Ｐゴシック" pitchFamily="34" charset="-128"/>
              </a:rPr>
              <a:t>As regards the possible interpretations, we highlight that this exercise is done on a very specific sample period, which includes the two major recent crises, their ensuing consequences, and a protracted period of very low oil prices, which hit multi-year lows. On top of this, the limited impact of a monetary policy shock on inflation has been already detected by the literature (Conti et al., 2015) and could also be driven by the link between asset prices and inflation, which has been recently analyzed by de </a:t>
            </a:r>
            <a:r>
              <a:rPr lang="en-US" dirty="0" err="1" smtClean="0">
                <a:ea typeface="ＭＳ Ｐゴシック" pitchFamily="34" charset="-128"/>
              </a:rPr>
              <a:t>Haan</a:t>
            </a:r>
            <a:r>
              <a:rPr lang="en-US" dirty="0" smtClean="0">
                <a:ea typeface="ＭＳ Ｐゴシック" pitchFamily="34" charset="-128"/>
              </a:rPr>
              <a:t> and van den End (2016). In particular, they find that the transmission lag of financial developments to inflation can be quite long and that the overall effects of quantitative easing on inflation can be uncertain, both in timing and direction. All of these could have contributed to watering down the effects of the monetary policy shocks on the euro area inflation evolution.</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19</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19</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just"/>
            <a:endParaRPr lang="en-GB" sz="1000" baseline="0" dirty="0" smtClean="0">
              <a:latin typeface="Cambria" pitchFamily="18" charset="0"/>
            </a:endParaRPr>
          </a:p>
        </p:txBody>
      </p:sp>
      <p:sp>
        <p:nvSpPr>
          <p:cNvPr id="4" name="Segnaposto numero diapositiva 3"/>
          <p:cNvSpPr>
            <a:spLocks noGrp="1"/>
          </p:cNvSpPr>
          <p:nvPr>
            <p:ph type="sldNum" sz="quarter" idx="10"/>
          </p:nvPr>
        </p:nvSpPr>
        <p:spPr/>
        <p:txBody>
          <a:bodyPr/>
          <a:lstStyle/>
          <a:p>
            <a:fld id="{9A53910D-10AE-4009-9D3E-3396AB9775D1}" type="slidenum">
              <a:rPr lang="it-IT" smtClean="0"/>
              <a:t>2</a:t>
            </a:fld>
            <a:endParaRPr lang="it-IT"/>
          </a:p>
        </p:txBody>
      </p:sp>
    </p:spTree>
    <p:extLst>
      <p:ext uri="{BB962C8B-B14F-4D97-AF65-F5344CB8AC3E}">
        <p14:creationId xmlns:p14="http://schemas.microsoft.com/office/powerpoint/2010/main" val="23976266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20</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20</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dirty="0" smtClean="0">
                <a:ea typeface="ＭＳ Ｐゴシック" pitchFamily="34" charset="-128"/>
              </a:rPr>
              <a:t>Trade HI: CZ, HU, BL, MC.</a:t>
            </a:r>
          </a:p>
          <a:p>
            <a:r>
              <a:rPr lang="en-US" dirty="0" smtClean="0">
                <a:ea typeface="ＭＳ Ｐゴシック" pitchFamily="34" charset="-128"/>
              </a:rPr>
              <a:t>         LO: CT, PO, RO, SE</a:t>
            </a:r>
          </a:p>
          <a:p>
            <a:endParaRPr lang="en-US" dirty="0" smtClean="0">
              <a:ea typeface="ＭＳ Ｐゴシック" pitchFamily="34" charset="-128"/>
            </a:endParaRPr>
          </a:p>
          <a:p>
            <a:r>
              <a:rPr lang="en-US" dirty="0" smtClean="0">
                <a:ea typeface="ＭＳ Ｐゴシック" pitchFamily="34" charset="-128"/>
              </a:rPr>
              <a:t>Financial integration HI: BL, CT, CZ, HU;</a:t>
            </a:r>
          </a:p>
          <a:p>
            <a:r>
              <a:rPr lang="en-US" dirty="0" smtClean="0">
                <a:ea typeface="ＭＳ Ｐゴシック" pitchFamily="34" charset="-128"/>
              </a:rPr>
              <a:t>	          LO: MC,</a:t>
            </a:r>
            <a:r>
              <a:rPr lang="en-US" baseline="0" dirty="0" smtClean="0">
                <a:ea typeface="ＭＳ Ｐゴシック" pitchFamily="34" charset="-128"/>
              </a:rPr>
              <a:t> PO, RO.</a:t>
            </a:r>
            <a:r>
              <a:rPr lang="en-US" dirty="0" smtClean="0">
                <a:ea typeface="ＭＳ Ｐゴシック" pitchFamily="34" charset="-128"/>
              </a:rPr>
              <a:t> 		</a:t>
            </a:r>
          </a:p>
          <a:p>
            <a:endParaRPr lang="en-US" dirty="0" smtClean="0">
              <a:ea typeface="ＭＳ Ｐゴシック" pitchFamily="34" charset="-128"/>
            </a:endParaRPr>
          </a:p>
          <a:p>
            <a:r>
              <a:rPr lang="en-US" dirty="0" smtClean="0">
                <a:ea typeface="ＭＳ Ｐゴシック" pitchFamily="34" charset="-128"/>
              </a:rPr>
              <a:t>Fixers: BL, </a:t>
            </a:r>
            <a:r>
              <a:rPr lang="en-US" baseline="0" dirty="0" smtClean="0">
                <a:ea typeface="ＭＳ Ｐゴシック" pitchFamily="34" charset="-128"/>
              </a:rPr>
              <a:t>MC</a:t>
            </a:r>
            <a:endParaRPr lang="en-US" dirty="0" smtClean="0">
              <a:ea typeface="ＭＳ Ｐゴシック" pitchFamily="34" charset="-128"/>
            </a:endParaRPr>
          </a:p>
          <a:p>
            <a:r>
              <a:rPr lang="en-US" dirty="0" smtClean="0">
                <a:ea typeface="ＭＳ Ｐゴシック" pitchFamily="34" charset="-128"/>
              </a:rPr>
              <a:t>Floaters: CZ, HN, PO, RM, SE </a:t>
            </a:r>
          </a:p>
          <a:p>
            <a:endParaRPr lang="en-US" dirty="0" smtClean="0">
              <a:ea typeface="ＭＳ Ｐゴシック" pitchFamily="34" charset="-128"/>
            </a:endParaRPr>
          </a:p>
          <a:p>
            <a:r>
              <a:rPr lang="en-US" sz="1200" kern="1200" dirty="0" smtClean="0">
                <a:solidFill>
                  <a:schemeClr val="tx1"/>
                </a:solidFill>
                <a:effectLst/>
                <a:latin typeface="+mn-lt"/>
                <a:ea typeface="+mn-ea"/>
                <a:cs typeface="+mn-cs"/>
              </a:rPr>
              <a:t>As expected, countries from central Europe (namely, Hungary and the Czech Republic) rank higher along the trade and financial integration dimensions, while economies from the Balkan region lag somewhat behind.</a:t>
            </a:r>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21</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21</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dirty="0" smtClean="0">
                <a:ea typeface="ＭＳ Ｐゴシック" pitchFamily="34" charset="-128"/>
              </a:rPr>
              <a:t>Trade HI: CZ, HU, BL, MC.</a:t>
            </a:r>
          </a:p>
          <a:p>
            <a:r>
              <a:rPr lang="en-US" dirty="0" smtClean="0">
                <a:ea typeface="ＭＳ Ｐゴシック" pitchFamily="34" charset="-128"/>
              </a:rPr>
              <a:t>         LO: CT, PO, RO, SE</a:t>
            </a:r>
          </a:p>
          <a:p>
            <a:endParaRPr lang="en-US" dirty="0" smtClean="0">
              <a:ea typeface="ＭＳ Ｐゴシック" pitchFamily="34" charset="-128"/>
            </a:endParaRPr>
          </a:p>
          <a:p>
            <a:r>
              <a:rPr lang="en-US" dirty="0" smtClean="0">
                <a:ea typeface="ＭＳ Ｐゴシック" pitchFamily="34" charset="-128"/>
              </a:rPr>
              <a:t>Financial integration HI: BL, CT, CZ, HU;</a:t>
            </a:r>
          </a:p>
          <a:p>
            <a:r>
              <a:rPr lang="en-US" dirty="0" smtClean="0">
                <a:ea typeface="ＭＳ Ｐゴシック" pitchFamily="34" charset="-128"/>
              </a:rPr>
              <a:t>	          LO: MC,</a:t>
            </a:r>
            <a:r>
              <a:rPr lang="en-US" baseline="0" dirty="0" smtClean="0">
                <a:ea typeface="ＭＳ Ｐゴシック" pitchFamily="34" charset="-128"/>
              </a:rPr>
              <a:t> PO, RO.</a:t>
            </a:r>
            <a:r>
              <a:rPr lang="en-US" dirty="0" smtClean="0">
                <a:ea typeface="ＭＳ Ｐゴシック" pitchFamily="34" charset="-128"/>
              </a:rPr>
              <a:t> 	</a:t>
            </a:r>
          </a:p>
          <a:p>
            <a:endParaRPr lang="en-US" dirty="0" smtClean="0">
              <a:ea typeface="ＭＳ Ｐゴシック" pitchFamily="34" charset="-128"/>
            </a:endParaRPr>
          </a:p>
          <a:p>
            <a:r>
              <a:rPr lang="en-US" dirty="0" smtClean="0">
                <a:ea typeface="ＭＳ Ｐゴシック" pitchFamily="34" charset="-128"/>
              </a:rPr>
              <a:t>Fixers: BL, </a:t>
            </a:r>
            <a:r>
              <a:rPr lang="en-US" baseline="0" dirty="0" smtClean="0">
                <a:ea typeface="ＭＳ Ｐゴシック" pitchFamily="34" charset="-128"/>
              </a:rPr>
              <a:t>MC</a:t>
            </a:r>
            <a:endParaRPr lang="en-US" dirty="0" smtClean="0">
              <a:ea typeface="ＭＳ Ｐゴシック" pitchFamily="34" charset="-128"/>
            </a:endParaRPr>
          </a:p>
          <a:p>
            <a:r>
              <a:rPr lang="en-US" dirty="0" smtClean="0">
                <a:ea typeface="ＭＳ Ｐゴシック" pitchFamily="34" charset="-128"/>
              </a:rPr>
              <a:t>Floaters: CZ, HN, PO, RM, SE </a:t>
            </a:r>
          </a:p>
          <a:p>
            <a:endParaRPr lang="en-US" dirty="0" smtClean="0">
              <a:ea typeface="ＭＳ Ｐゴシック" pitchFamily="34" charset="-128"/>
            </a:endParaRPr>
          </a:p>
          <a:p>
            <a:r>
              <a:rPr lang="en-US" sz="1200" kern="1200" dirty="0" smtClean="0">
                <a:solidFill>
                  <a:schemeClr val="tx1"/>
                </a:solidFill>
                <a:effectLst/>
                <a:latin typeface="+mn-lt"/>
                <a:ea typeface="+mn-ea"/>
                <a:cs typeface="+mn-cs"/>
              </a:rPr>
              <a:t>GDP decreases significantly after a euro area monetary policy shock in all sub-groups. However, the reactions are stronger in CESEE countries with a high degree of trade openness and a peg of their currency to the euro. By the same token, countries that are less financially integrated or that let their currency float </a:t>
            </a:r>
            <a:r>
              <a:rPr lang="en-US" sz="1200" i="1" kern="1200" dirty="0" smtClean="0">
                <a:solidFill>
                  <a:schemeClr val="tx1"/>
                </a:solidFill>
                <a:effectLst/>
                <a:latin typeface="+mn-lt"/>
                <a:ea typeface="+mn-ea"/>
                <a:cs typeface="+mn-cs"/>
              </a:rPr>
              <a:t>vis-à-vis</a:t>
            </a:r>
            <a:r>
              <a:rPr lang="en-US" sz="1200" kern="1200" dirty="0" smtClean="0">
                <a:solidFill>
                  <a:schemeClr val="tx1"/>
                </a:solidFill>
                <a:effectLst/>
                <a:latin typeface="+mn-lt"/>
                <a:ea typeface="+mn-ea"/>
                <a:cs typeface="+mn-cs"/>
              </a:rPr>
              <a:t> the euro are significantly less affected by the euro area monetary policy shock. </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role of the exchange rate regime for the monetary policy spillover appears clear-cut, too: only countries with pegged currencies show a significant, although short, response to the euro area monetary policy shock. At the same time, the degree of financial integration appears also to be at stake in this respect. In fact, short-term interest rates react strongly (to the ECB’s monetary policy shock) in highly financially integrated countries, whereas the response is close to zero for countries with low financial integration. The reaction in countries with low trade openness is also strong, the response of interest rates being driven by countries which are either highly financially integrated or peg their exchange rates to the euro.</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Comparing the effects of spillovers on GDP and the interest rate in CESEE economies, the following observations emerge. First, the different impact of the shock on GDP in countries with different degree of trade openness is likely to be due to the working of the trade channel, rather than of the short-term interest rate channel. In greater detail, the more pronounced GDP contraction in countries having a higher degree of trade openness seems to mirror the impact of a larger demand contraction (reflecting, in turn, the larger export share of these countries). In contrast, in countries having a low degree of financial integration, two mechanisms appear to be at work. On the one hand, a weak indirect link with the euro area interest rate market via the global interest rate seems to exist, contributing to smoothing the effects of interest rate increases in the euro area; on the other hand, the expenditure switching mechanism partly offsets the demand absorption channel. This mechanism appears to be on the table also in countries with low trade openness, which are probably less affected by the drop in the euro area GDP. On top of this, the short-term interest rate channel is likely to be less important to shed light on the relatively more marked effects of GDP in economies with high trade openness, as domestic interest rates react to a lesser extent in this country group.</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Secondly, both the trade channel and the short-term interest rate channel could explain the difference in spillovers between ‘fixers’ and ‘floaters’. To start up with, the deeper GDP contraction in countries with fixed exchange rates can be traced back to the trade channel. In fact, such economies are generally small and open, and operate in a context where spillovers are not offset by the exchange rate depreciation and the associated expenditure switching effects, whilst this being the case for ‘floaters’. Moreover, such a GDP reduction could also stem from the larger increase in domestic interest rates and thus from larger short-term interest rate spillovers to countries with exchange rate pegs. In this regard, such findings support the ‘trilemma hypothesis’. At the same time, spillovers to output in countries with flexible exchange rate regimes are also significant and sizable, indicating that any offset through the expenditure switching effect is at most a partial one. </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Thirdly, differences in the degree of financial integration highlight the role of the short-term interest rate channel. The spillover effects on the short-term interest rates in countries with more integrated financial markets are in line with previous empirical results by Aizenman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(2016) and Bluwstein and Canova (2015). However, the finding that the degree of financial integration matters, although to a lesser extent, for the size of spillover effects to the real economy positions our results between those by Potjagailo (2017), who affirms the lack of difference in industrial production response between financially integrated and less-integrated economies, and those by Bluwstein and Canova (2015), who observe that euro area unconventional monetary policy has stronger effects on more financially developed economies in terms of both financial variables and output effects.</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According to the ‘trilemma hypothesis’ (Obstfeld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2005), countries with more stable exchange rates should face a stronger interest-rate transmission of foreign monetary policy shocks in presence of free capital movements.</a:t>
            </a:r>
            <a:endParaRPr lang="it-IT" sz="1200" kern="1200" dirty="0" smtClean="0">
              <a:solidFill>
                <a:schemeClr val="tx1"/>
              </a:solidFill>
              <a:effectLst/>
              <a:latin typeface="+mn-lt"/>
              <a:ea typeface="+mn-ea"/>
              <a:cs typeface="+mn-cs"/>
            </a:endParaRPr>
          </a:p>
          <a:p>
            <a:r>
              <a:rPr lang="en-US" dirty="0" smtClean="0">
                <a:ea typeface="ＭＳ Ｐゴシック" pitchFamily="34" charset="-128"/>
              </a:rPr>
              <a:t>	</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22</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22</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a:p>
            <a:r>
              <a:rPr lang="en-US" sz="1200" kern="1200" dirty="0" smtClean="0">
                <a:solidFill>
                  <a:schemeClr val="tx1"/>
                </a:solidFill>
                <a:effectLst/>
                <a:latin typeface="+mn-lt"/>
                <a:ea typeface="+mn-ea"/>
                <a:cs typeface="+mn-cs"/>
              </a:rPr>
              <a:t>GDP decreases significantly after a euro area monetary policy shock in all sub-groups. However, the reactions are stronger in CESEE countries with a high degree of trade openness and a peg of their currency to the euro. By the same token, countries that are less financially integrated or that let their currency float </a:t>
            </a:r>
            <a:r>
              <a:rPr lang="en-US" sz="1200" i="1" kern="1200" dirty="0" smtClean="0">
                <a:solidFill>
                  <a:schemeClr val="tx1"/>
                </a:solidFill>
                <a:effectLst/>
                <a:latin typeface="+mn-lt"/>
                <a:ea typeface="+mn-ea"/>
                <a:cs typeface="+mn-cs"/>
              </a:rPr>
              <a:t>vis-à-vis</a:t>
            </a:r>
            <a:r>
              <a:rPr lang="en-US" sz="1200" kern="1200" dirty="0" smtClean="0">
                <a:solidFill>
                  <a:schemeClr val="tx1"/>
                </a:solidFill>
                <a:effectLst/>
                <a:latin typeface="+mn-lt"/>
                <a:ea typeface="+mn-ea"/>
                <a:cs typeface="+mn-cs"/>
              </a:rPr>
              <a:t> the euro are significantly less affected by the euro area monetary policy shock. </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role of the exchange rate regime for the monetary policy spillover appears clear-cut, too: only countries with pegged currencies show a significant, although short, response to the euro area monetary policy shock. At the same time, the degree of financial integration appears also to be at stake in this respect. In fact, short-term interest rates react strongly (to the ECB’s monetary policy shock) in highly financially integrated countries, whereas the response is close to zero for countries with low financial integration. The reaction in countries with low trade openness is also strong, the response of interest rates being driven by countries which are either highly financially integrated or peg their exchange rates to the euro.</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Comparing the effects of spillovers on GDP and the interest rate in CESEE economies, the following observations emerge. First, the different impact of the shock on GDP in countries with different degree of trade openness is likely to be due to the working of the trade channel, rather than of the short-term interest rate channel. In greater detail, the more pronounced GDP contraction in countries having a higher degree of trade openness seems to mirror the impact of a larger demand contraction (reflecting, in turn, the larger export share of these countries). In contrast, in countries having a low degree of financial integration, two mechanisms appear to be at work. On the one hand, a weak indirect link with the euro area interest rate market via the global interest rate seems to exist, contributing to smoothing the effects of interest rate increases in the euro area; on the other hand, the expenditure switching mechanism partly offsets the demand absorption channel. This mechanism appears to be on the table also in countries with low trade openness, which are probably less affected by the drop in the euro area GDP. On top of this, the short-term interest rate channel is likely to be less important to shed light on the relatively more marked effects of GDP in economies with high trade openness, as domestic interest rates react to a lesser extent in this country group.</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Secondly, both the trade channel and the short-term interest rate channel could explain the difference in spillovers between ‘fixers’ and ‘floaters’. To start up with, the deeper GDP contraction in countries with fixed exchange rates can be traced back to the trade channel. In fact, such economies are generally small and open, and operate in a context where spillovers are not offset by the exchange rate depreciation and the associated expenditure switching effects, whilst this being the case for ‘floaters’. Moreover, such a GDP reduction could also stem from the larger increase in domestic interest rates and thus from larger short-term interest rate spillovers to countries with exchange rate pegs. In this regard, such findings support the ‘trilemma hypothesis’. At the same time, spillovers to output in countries with flexible exchange rate regimes are also significant and sizable, indicating that any offset through the expenditure switching effect is at most a partial one. </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Thirdly, differences in the degree of financial integration highlight the role of the short-term interest rate channel. The spillover effects on the short-term interest rates in countries with more integrated financial markets are in line with previous empirical results by Aizenman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(2016) and Bluwstein and Canova (2015). However, the finding that the degree of financial integration matters, although to a lesser extent, for the size of spillover effects to the real economy positions our results between those by Potjagailo (2017), who affirms the lack of difference in industrial production response between financially integrated and less-integrated economies, and those by Bluwstein and Canova (2015), who observe that euro area unconventional monetary policy has stronger effects on more financially developed economies in terms of both financial variables and output effects.</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According to the ‘trilemma hypothesis’ (Obstfeld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2005), countries with more stable exchange rates should face a stronger interest-rate transmission of foreign monetary policy shocks in presence of free capital movements.</a:t>
            </a:r>
            <a:endParaRPr lang="it-IT" sz="1200" kern="1200" dirty="0" smtClean="0">
              <a:solidFill>
                <a:schemeClr val="tx1"/>
              </a:solidFill>
              <a:effectLst/>
              <a:latin typeface="+mn-lt"/>
              <a:ea typeface="+mn-ea"/>
              <a:cs typeface="+mn-cs"/>
            </a:endParaRPr>
          </a:p>
          <a:p>
            <a:r>
              <a:rPr lang="en-US" dirty="0" smtClean="0">
                <a:ea typeface="ＭＳ Ｐゴシック" pitchFamily="34" charset="-128"/>
              </a:rPr>
              <a:t>	</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23</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23</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a:p>
            <a:r>
              <a:rPr lang="en-US" sz="1200" kern="1200" dirty="0" smtClean="0">
                <a:solidFill>
                  <a:schemeClr val="tx1"/>
                </a:solidFill>
                <a:effectLst/>
                <a:latin typeface="+mn-lt"/>
                <a:ea typeface="+mn-ea"/>
                <a:cs typeface="+mn-cs"/>
              </a:rPr>
              <a:t>GDP decreases significantly after a euro area monetary policy shock in all sub-groups. However, the reactions are stronger in CESEE countries with a high degree of trade openness and a peg of their currency to the euro. By the same token, countries that are less financially integrated or that let their currency float </a:t>
            </a:r>
            <a:r>
              <a:rPr lang="en-US" sz="1200" i="1" kern="1200" dirty="0" smtClean="0">
                <a:solidFill>
                  <a:schemeClr val="tx1"/>
                </a:solidFill>
                <a:effectLst/>
                <a:latin typeface="+mn-lt"/>
                <a:ea typeface="+mn-ea"/>
                <a:cs typeface="+mn-cs"/>
              </a:rPr>
              <a:t>vis-à-vis</a:t>
            </a:r>
            <a:r>
              <a:rPr lang="en-US" sz="1200" kern="1200" dirty="0" smtClean="0">
                <a:solidFill>
                  <a:schemeClr val="tx1"/>
                </a:solidFill>
                <a:effectLst/>
                <a:latin typeface="+mn-lt"/>
                <a:ea typeface="+mn-ea"/>
                <a:cs typeface="+mn-cs"/>
              </a:rPr>
              <a:t> the euro are significantly less affected by the euro area monetary policy shock. </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role of the exchange rate regime for the monetary policy spillover appears clear-cut, too: only countries with pegged currencies show a significant, although short, response to the euro area monetary policy shock. At the same time, the degree of financial integration appears also to be at stake in this respect. In fact, short-term interest rates react strongly (to the ECB’s monetary policy shock) in highly financially integrated countries, whereas the response is close to zero for countries with low financial integration. The reaction in countries with low trade openness is also strong, the response of interest rates being driven by countries which are either highly financially integrated or peg their exchange rates to the euro.</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Comparing the effects of spillovers on GDP and the interest rate in CESEE economies, the following observations emerge. First, the different impact of the shock on GDP in countries with different degree of trade openness is likely to be due to the working of the trade channel, rather than of the short-term interest rate channel. In greater detail, the more pronounced GDP contraction in countries having a higher degree of trade openness seems to mirror the impact of a larger demand contraction (reflecting, in turn, the larger export share of these countries). In contrast, in countries having a low degree of financial integration, two mechanisms appear to be at work. On the one hand, a weak indirect link with the euro area interest rate market via the global interest rate seems to exist, contributing to smoothing the effects of interest rate increases in the euro area; on the other hand, the expenditure switching mechanism partly offsets the demand absorption channel. This mechanism appears to be on the table also in countries with low trade openness, which are probably less affected by the drop in the euro area GDP. On top of this, the short-term interest rate channel is likely to be less important to shed light on the relatively more marked effects of GDP in economies with high trade openness, as domestic interest rates react to a lesser extent in this country group.</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Secondly, both the trade channel and the short-term interest rate channel could explain the difference in spillovers between ‘fixers’ and ‘floaters’. To start up with, the deeper GDP contraction in countries with fixed exchange rates can be traced back to the trade channel. In fact, such economies are generally small and open, and operate in a context where spillovers are not offset by the exchange rate depreciation and the associated expenditure switching effects, whilst this being the case for ‘floaters’. Moreover, such a GDP reduction could also stem from the larger increase in domestic interest rates and thus from larger short-term interest rate spillovers to countries with exchange rate pegs. In this regard, such findings support the ‘trilemma hypothesis’. At the same time, spillovers to output in countries with flexible exchange rate regimes are also significant and sizable, indicating that any offset through the expenditure switching effect is at most a partial one. </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Thirdly, differences in the degree of financial integration highlight the role of the short-term interest rate channel. The spillover effects on the short-term interest rates in countries with more integrated financial markets are in line with previous empirical results by Aizenman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(2016) and Bluwstein and Canova (2015). However, the finding that the degree of financial integration matters, although to a lesser extent, for the size of spillover effects to the real economy positions our results between those by Potjagailo (2017), who affirms the lack of difference in industrial production response between financially integrated and less-integrated economies, and those by Bluwstein and Canova (2015), who observe that euro area unconventional monetary policy has stronger effects on more financially developed economies in terms of both financial variables and output effects.</a:t>
            </a:r>
            <a:endParaRPr lang="it-I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According to the ‘trilemma hypothesis’ (Obstfeld </a:t>
            </a:r>
            <a:r>
              <a:rPr lang="en-US" sz="1200" i="1" kern="1200" dirty="0" smtClean="0">
                <a:solidFill>
                  <a:schemeClr val="tx1"/>
                </a:solidFill>
                <a:effectLst/>
                <a:latin typeface="+mn-lt"/>
                <a:ea typeface="+mn-ea"/>
                <a:cs typeface="+mn-cs"/>
              </a:rPr>
              <a:t>et al</a:t>
            </a:r>
            <a:r>
              <a:rPr lang="en-US" sz="1200" kern="1200" dirty="0" smtClean="0">
                <a:solidFill>
                  <a:schemeClr val="tx1"/>
                </a:solidFill>
                <a:effectLst/>
                <a:latin typeface="+mn-lt"/>
                <a:ea typeface="+mn-ea"/>
                <a:cs typeface="+mn-cs"/>
              </a:rPr>
              <a:t>., 2005), countries with more stable exchange rates should face a stronger interest-rate transmission of foreign monetary policy shocks in presence of free capital movements.</a:t>
            </a:r>
            <a:endParaRPr lang="it-IT" sz="1200" kern="1200" dirty="0" smtClean="0">
              <a:solidFill>
                <a:schemeClr val="tx1"/>
              </a:solidFill>
              <a:effectLst/>
              <a:latin typeface="+mn-lt"/>
              <a:ea typeface="+mn-ea"/>
              <a:cs typeface="+mn-cs"/>
            </a:endParaRPr>
          </a:p>
          <a:p>
            <a:r>
              <a:rPr lang="en-US" dirty="0" smtClean="0">
                <a:ea typeface="ＭＳ Ｐゴシック" pitchFamily="34" charset="-128"/>
              </a:rPr>
              <a:t>	</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24</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24</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25</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25</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26</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26</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27</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27</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28</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28</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dirty="0" smtClean="0">
                <a:ea typeface="ＭＳ Ｐゴシック" pitchFamily="34" charset="-128"/>
              </a:rPr>
              <a:t>Spillovers on industrial production</a:t>
            </a:r>
          </a:p>
          <a:p>
            <a:r>
              <a:rPr lang="en-US" dirty="0" smtClean="0">
                <a:ea typeface="ＭＳ Ｐゴシック" pitchFamily="34" charset="-128"/>
              </a:rPr>
              <a:t>are found to be stronger in non-Euro area countries with higher trade openness than in countries which are relatively</a:t>
            </a:r>
          </a:p>
          <a:p>
            <a:r>
              <a:rPr lang="en-US" dirty="0" smtClean="0">
                <a:ea typeface="ＭＳ Ｐゴシック" pitchFamily="34" charset="-128"/>
              </a:rPr>
              <a:t>less open to trade. This difference seems to be explained by the trade channel operating via foreign demand and expenditure</a:t>
            </a:r>
          </a:p>
          <a:p>
            <a:r>
              <a:rPr lang="en-US" dirty="0" smtClean="0">
                <a:ea typeface="ＭＳ Ｐゴシック" pitchFamily="34" charset="-128"/>
              </a:rPr>
              <a:t>switching effects, but to a lesser extent by the financial channel. By contrast, the financial channel becomes evident</a:t>
            </a:r>
          </a:p>
          <a:p>
            <a:r>
              <a:rPr lang="en-US" dirty="0" smtClean="0">
                <a:ea typeface="ＭＳ Ｐゴシック" pitchFamily="34" charset="-128"/>
              </a:rPr>
              <a:t>in the stronger responses of financial variables in countries with higher degrees of financial integration. Finally,</a:t>
            </a:r>
          </a:p>
          <a:p>
            <a:r>
              <a:rPr lang="en-US" dirty="0" smtClean="0">
                <a:ea typeface="ＭＳ Ｐゴシック" pitchFamily="34" charset="-128"/>
              </a:rPr>
              <a:t>non-Euro area countries with fixed exchange rate regimes show stronger spillovers to production and to interest rates</a:t>
            </a:r>
          </a:p>
          <a:p>
            <a:r>
              <a:rPr lang="en-US" dirty="0" smtClean="0">
                <a:ea typeface="ＭＳ Ｐゴシック" pitchFamily="34" charset="-128"/>
              </a:rPr>
              <a:t>compared to countries with flexible exchange rate regimes, in line with the trilemma hypothesis of international monetary</a:t>
            </a:r>
          </a:p>
          <a:p>
            <a:r>
              <a:rPr lang="en-US" dirty="0" smtClean="0">
                <a:ea typeface="ＭＳ Ｐゴシック" pitchFamily="34" charset="-128"/>
              </a:rPr>
              <a:t>policy. </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29</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29</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just"/>
            <a:r>
              <a:rPr lang="en-GB" sz="1000" baseline="0" dirty="0" smtClean="0">
                <a:latin typeface="Cambria" pitchFamily="18" charset="0"/>
              </a:rPr>
              <a:t>Wave -  single dimension</a:t>
            </a:r>
          </a:p>
          <a:p>
            <a:pPr algn="just"/>
            <a:endParaRPr lang="en-GB" sz="1000" baseline="0" dirty="0" smtClean="0">
              <a:latin typeface="Cambria" pitchFamily="18" charset="0"/>
            </a:endParaRPr>
          </a:p>
        </p:txBody>
      </p:sp>
      <p:sp>
        <p:nvSpPr>
          <p:cNvPr id="4" name="Segnaposto numero diapositiva 3"/>
          <p:cNvSpPr>
            <a:spLocks noGrp="1"/>
          </p:cNvSpPr>
          <p:nvPr>
            <p:ph type="sldNum" sz="quarter" idx="10"/>
          </p:nvPr>
        </p:nvSpPr>
        <p:spPr/>
        <p:txBody>
          <a:bodyPr/>
          <a:lstStyle/>
          <a:p>
            <a:fld id="{9A53910D-10AE-4009-9D3E-3396AB9775D1}" type="slidenum">
              <a:rPr lang="it-IT" smtClean="0"/>
              <a:t>3</a:t>
            </a:fld>
            <a:endParaRPr lang="it-IT"/>
          </a:p>
        </p:txBody>
      </p:sp>
    </p:spTree>
    <p:extLst>
      <p:ext uri="{BB962C8B-B14F-4D97-AF65-F5344CB8AC3E}">
        <p14:creationId xmlns:p14="http://schemas.microsoft.com/office/powerpoint/2010/main" val="23976266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30</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30</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31</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31</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32</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32</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dirty="0" smtClean="0">
                <a:ea typeface="ＭＳ Ｐゴシック" pitchFamily="34" charset="-128"/>
              </a:rPr>
              <a:t>Spillovers on industrial production</a:t>
            </a:r>
          </a:p>
          <a:p>
            <a:r>
              <a:rPr lang="en-US" dirty="0" smtClean="0">
                <a:ea typeface="ＭＳ Ｐゴシック" pitchFamily="34" charset="-128"/>
              </a:rPr>
              <a:t>are found to be stronger in non-Euro area countries with higher trade openness than in countries which are relatively</a:t>
            </a:r>
          </a:p>
          <a:p>
            <a:r>
              <a:rPr lang="en-US" dirty="0" smtClean="0">
                <a:ea typeface="ＭＳ Ｐゴシック" pitchFamily="34" charset="-128"/>
              </a:rPr>
              <a:t>less open to trade. This difference seems to be explained by the trade channel operating via foreign demand and expenditure</a:t>
            </a:r>
          </a:p>
          <a:p>
            <a:r>
              <a:rPr lang="en-US" dirty="0" smtClean="0">
                <a:ea typeface="ＭＳ Ｐゴシック" pitchFamily="34" charset="-128"/>
              </a:rPr>
              <a:t>switching effects, but to a lesser extent by the financial channel. By contrast, the financial channel becomes evident</a:t>
            </a:r>
          </a:p>
          <a:p>
            <a:r>
              <a:rPr lang="en-US" dirty="0" smtClean="0">
                <a:ea typeface="ＭＳ Ｐゴシック" pitchFamily="34" charset="-128"/>
              </a:rPr>
              <a:t>in the stronger responses of financial variables in countries with higher degrees of financial integration. Finally,</a:t>
            </a:r>
          </a:p>
          <a:p>
            <a:r>
              <a:rPr lang="en-US" dirty="0" smtClean="0">
                <a:ea typeface="ＭＳ Ｐゴシック" pitchFamily="34" charset="-128"/>
              </a:rPr>
              <a:t>non-Euro area countries with fixed exchange rate regimes show stronger spillovers to production and to interest rates</a:t>
            </a:r>
          </a:p>
          <a:p>
            <a:r>
              <a:rPr lang="en-US" dirty="0" smtClean="0">
                <a:ea typeface="ＭＳ Ｐゴシック" pitchFamily="34" charset="-128"/>
              </a:rPr>
              <a:t>compared to countries with flexible exchange rate regimes, in line with the trilemma hypothesis of international monetary</a:t>
            </a:r>
          </a:p>
          <a:p>
            <a:r>
              <a:rPr lang="en-US" dirty="0" smtClean="0">
                <a:ea typeface="ＭＳ Ｐゴシック" pitchFamily="34" charset="-128"/>
              </a:rPr>
              <a:t>policy. </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33</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33</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sz="1200" dirty="0" smtClean="0"/>
              <a:t>As there are just a few relatively high weights (the highest one being 64%, which is the share of trade of the Czech Republic with the euro area), this condition is met.</a:t>
            </a:r>
            <a:endParaRPr lang="en-GB" sz="1200" dirty="0">
              <a:solidFill>
                <a:schemeClr val="tx1"/>
              </a:solidFill>
              <a:latin typeface="Cambria" pitchFamily="18" charset="0"/>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34</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34</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35</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35</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36</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36</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37</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37</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38</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38</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39</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39</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4</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4</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40</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40</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dirty="0" smtClean="0">
                <a:ea typeface="ＭＳ Ｐゴシック" pitchFamily="34" charset="-128"/>
              </a:rPr>
              <a:t>Il test</a:t>
            </a:r>
            <a:r>
              <a:rPr lang="en-US" baseline="0" dirty="0" smtClean="0">
                <a:ea typeface="ＭＳ Ｐゴシック" pitchFamily="34" charset="-128"/>
              </a:rPr>
              <a:t> </a:t>
            </a:r>
            <a:r>
              <a:rPr lang="en-US" baseline="0" dirty="0" err="1" smtClean="0">
                <a:ea typeface="ＭＳ Ｐゴシック" pitchFamily="34" charset="-128"/>
              </a:rPr>
              <a:t>vede</a:t>
            </a:r>
            <a:r>
              <a:rPr lang="en-US" baseline="0" dirty="0" smtClean="0">
                <a:ea typeface="ＭＳ Ｐゴシック" pitchFamily="34" charset="-128"/>
              </a:rPr>
              <a:t> se la </a:t>
            </a:r>
            <a:r>
              <a:rPr lang="en-US" baseline="0" dirty="0" err="1" smtClean="0">
                <a:ea typeface="ＭＳ Ｐゴシック" pitchFamily="34" charset="-128"/>
              </a:rPr>
              <a:t>variabile</a:t>
            </a:r>
            <a:r>
              <a:rPr lang="en-US" baseline="0" dirty="0" smtClean="0">
                <a:ea typeface="ＭＳ Ｐゴシック" pitchFamily="34" charset="-128"/>
              </a:rPr>
              <a:t> è I(1).  </a:t>
            </a:r>
            <a:r>
              <a:rPr lang="en-US" baseline="0" dirty="0" err="1" smtClean="0">
                <a:ea typeface="ＭＳ Ｐゴシック" pitchFamily="34" charset="-128"/>
              </a:rPr>
              <a:t>Testo</a:t>
            </a:r>
            <a:r>
              <a:rPr lang="en-US" baseline="0" dirty="0" smtClean="0">
                <a:ea typeface="ＭＳ Ｐゴシック" pitchFamily="34" charset="-128"/>
              </a:rPr>
              <a:t> se la </a:t>
            </a:r>
            <a:r>
              <a:rPr lang="en-US" baseline="0" dirty="0" err="1" smtClean="0">
                <a:ea typeface="ＭＳ Ｐゴシック" pitchFamily="34" charset="-128"/>
              </a:rPr>
              <a:t>variabile</a:t>
            </a:r>
            <a:r>
              <a:rPr lang="en-US" baseline="0" dirty="0" smtClean="0">
                <a:ea typeface="ＭＳ Ｐゴシック" pitchFamily="34" charset="-128"/>
              </a:rPr>
              <a:t> è I(1). Se </a:t>
            </a:r>
            <a:r>
              <a:rPr lang="en-US" baseline="0" dirty="0" err="1" smtClean="0">
                <a:ea typeface="ＭＳ Ｐゴシック" pitchFamily="34" charset="-128"/>
              </a:rPr>
              <a:t>rifiuto</a:t>
            </a:r>
            <a:r>
              <a:rPr lang="en-US" baseline="0" dirty="0" smtClean="0">
                <a:ea typeface="ＭＳ Ｐゴシック" pitchFamily="34" charset="-128"/>
              </a:rPr>
              <a:t> la </a:t>
            </a:r>
            <a:r>
              <a:rPr lang="en-US" baseline="0" dirty="0" err="1" smtClean="0">
                <a:ea typeface="ＭＳ Ｐゴシック" pitchFamily="34" charset="-128"/>
              </a:rPr>
              <a:t>nulla</a:t>
            </a:r>
            <a:r>
              <a:rPr lang="en-US" baseline="0" dirty="0" smtClean="0">
                <a:ea typeface="ＭＳ Ｐゴシック" pitchFamily="34" charset="-128"/>
              </a:rPr>
              <a:t> (aka la </a:t>
            </a:r>
            <a:r>
              <a:rPr lang="en-US" baseline="0" dirty="0" err="1" smtClean="0">
                <a:ea typeface="ＭＳ Ｐゴシック" pitchFamily="34" charset="-128"/>
              </a:rPr>
              <a:t>variabile</a:t>
            </a:r>
            <a:r>
              <a:rPr lang="en-US" baseline="0" dirty="0" smtClean="0">
                <a:ea typeface="ＭＳ Ｐゴシック" pitchFamily="34" charset="-128"/>
              </a:rPr>
              <a:t> è I(1)) </a:t>
            </a:r>
            <a:r>
              <a:rPr lang="en-US" baseline="0" dirty="0" err="1" smtClean="0">
                <a:ea typeface="ＭＳ Ｐゴシック" pitchFamily="34" charset="-128"/>
              </a:rPr>
              <a:t>allora</a:t>
            </a:r>
            <a:r>
              <a:rPr lang="en-US" baseline="0" dirty="0" smtClean="0">
                <a:ea typeface="ＭＳ Ｐゴシック" pitchFamily="34" charset="-128"/>
              </a:rPr>
              <a:t> non </a:t>
            </a:r>
            <a:r>
              <a:rPr lang="en-US" baseline="0" dirty="0" err="1" smtClean="0">
                <a:ea typeface="ＭＳ Ｐゴシック" pitchFamily="34" charset="-128"/>
              </a:rPr>
              <a:t>c’è</a:t>
            </a:r>
            <a:r>
              <a:rPr lang="en-US" baseline="0" dirty="0" smtClean="0">
                <a:ea typeface="ＭＳ Ｐゴシック" pitchFamily="34" charset="-128"/>
              </a:rPr>
              <a:t> </a:t>
            </a:r>
            <a:r>
              <a:rPr lang="en-US" baseline="0" dirty="0" err="1" smtClean="0">
                <a:ea typeface="ＭＳ Ｐゴシック" pitchFamily="34" charset="-128"/>
              </a:rPr>
              <a:t>integrazione</a:t>
            </a:r>
            <a:r>
              <a:rPr lang="en-US" baseline="0" dirty="0" smtClean="0">
                <a:ea typeface="ＭＳ Ｐゴシック" pitchFamily="34" charset="-128"/>
              </a:rPr>
              <a:t>. Se non la </a:t>
            </a:r>
            <a:r>
              <a:rPr lang="en-US" baseline="0" dirty="0" err="1" smtClean="0">
                <a:ea typeface="ＭＳ Ｐゴシック" pitchFamily="34" charset="-128"/>
              </a:rPr>
              <a:t>rifiuto</a:t>
            </a:r>
            <a:r>
              <a:rPr lang="en-US" baseline="0" dirty="0" smtClean="0">
                <a:ea typeface="ＭＳ Ｐゴシック" pitchFamily="34" charset="-128"/>
              </a:rPr>
              <a:t>, </a:t>
            </a:r>
            <a:r>
              <a:rPr lang="en-US" baseline="0" dirty="0" err="1" smtClean="0">
                <a:ea typeface="ＭＳ Ｐゴシック" pitchFamily="34" charset="-128"/>
              </a:rPr>
              <a:t>c’è</a:t>
            </a:r>
            <a:r>
              <a:rPr lang="en-US" baseline="0" dirty="0" smtClean="0">
                <a:ea typeface="ＭＳ Ｐゴシック" pitchFamily="34" charset="-128"/>
              </a:rPr>
              <a:t> </a:t>
            </a:r>
            <a:r>
              <a:rPr lang="en-US" baseline="0" dirty="0" err="1" smtClean="0">
                <a:ea typeface="ＭＳ Ｐゴシック" pitchFamily="34" charset="-128"/>
              </a:rPr>
              <a:t>integrazione</a:t>
            </a:r>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41</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41</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42</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42</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43</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43</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44</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44</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45</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45</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5</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5</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6</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6</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7</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7</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8</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8</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sz="1200" b="0" i="0" u="none" strike="noStrike" kern="1200" baseline="0" dirty="0" smtClean="0">
                <a:solidFill>
                  <a:schemeClr val="tx1"/>
                </a:solidFill>
                <a:latin typeface="+mn-lt"/>
                <a:ea typeface="+mn-ea"/>
                <a:cs typeface="+mn-cs"/>
              </a:rPr>
              <a:t>In presence of strong financial integration across countries, monetary policy shocks can also transmit internationally via the financial channel, independently of the level of trade integration and the exchange rate regime. Standard open-economy DSGE models suggest that, if the foreign country is a large open economy, a drop in the foreign interest rate can lower domestic interest rates indirectly via a decline in world interest rates (</a:t>
            </a:r>
            <a:r>
              <a:rPr lang="en-US" sz="1200" b="0" i="0" u="none" strike="noStrike" kern="1200" baseline="0" dirty="0" err="1" smtClean="0">
                <a:solidFill>
                  <a:schemeClr val="tx1"/>
                </a:solidFill>
                <a:latin typeface="+mn-lt"/>
                <a:ea typeface="+mn-ea"/>
                <a:cs typeface="+mn-cs"/>
              </a:rPr>
              <a:t>Svensson</a:t>
            </a:r>
            <a:r>
              <a:rPr lang="en-US" sz="1200" b="0" i="0" u="none" strike="noStrike" kern="1200" baseline="0" dirty="0" smtClean="0">
                <a:solidFill>
                  <a:schemeClr val="tx1"/>
                </a:solidFill>
                <a:latin typeface="+mn-lt"/>
                <a:ea typeface="+mn-ea"/>
                <a:cs typeface="+mn-cs"/>
              </a:rPr>
              <a:t> and van </a:t>
            </a:r>
            <a:r>
              <a:rPr lang="en-US" sz="1200" b="0" i="0" u="none" strike="noStrike" kern="1200" baseline="0" dirty="0" err="1" smtClean="0">
                <a:solidFill>
                  <a:schemeClr val="tx1"/>
                </a:solidFill>
                <a:latin typeface="+mn-lt"/>
                <a:ea typeface="+mn-ea"/>
                <a:cs typeface="+mn-cs"/>
              </a:rPr>
              <a:t>Wijnbergen</a:t>
            </a:r>
            <a:r>
              <a:rPr lang="en-US" sz="1200" b="0" i="0" u="none" strike="noStrike" kern="1200" baseline="0" dirty="0" smtClean="0">
                <a:solidFill>
                  <a:schemeClr val="tx1"/>
                </a:solidFill>
                <a:latin typeface="+mn-lt"/>
                <a:ea typeface="+mn-ea"/>
                <a:cs typeface="+mn-cs"/>
              </a:rPr>
              <a:t>, 1989; </a:t>
            </a:r>
            <a:r>
              <a:rPr lang="en-US" sz="1200" b="0" i="0" u="none" strike="noStrike" kern="1200" baseline="0" dirty="0" err="1" smtClean="0">
                <a:solidFill>
                  <a:schemeClr val="tx1"/>
                </a:solidFill>
                <a:latin typeface="+mn-lt"/>
                <a:ea typeface="+mn-ea"/>
                <a:cs typeface="+mn-cs"/>
              </a:rPr>
              <a:t>Galí</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err="1" smtClean="0">
                <a:solidFill>
                  <a:schemeClr val="tx1"/>
                </a:solidFill>
                <a:latin typeface="+mn-lt"/>
                <a:ea typeface="+mn-ea"/>
                <a:cs typeface="+mn-cs"/>
              </a:rPr>
              <a:t>Monacelli</a:t>
            </a:r>
            <a:r>
              <a:rPr lang="en-US" sz="1200" b="0" i="0" u="none" strike="noStrike" kern="1200" baseline="0" dirty="0" smtClean="0">
                <a:solidFill>
                  <a:schemeClr val="tx1"/>
                </a:solidFill>
                <a:latin typeface="+mn-lt"/>
                <a:ea typeface="+mn-ea"/>
                <a:cs typeface="+mn-cs"/>
              </a:rPr>
              <a:t>, 2005). In addition, the financial channel can operate via the global banking sector and through cross-border leverage. A decrease in the foreign interest rate lowers the costs of loans denominated in the foreign currency and boosts credit demand, particularly if agents are initially credit constraint (Bernanke and </a:t>
            </a:r>
            <a:r>
              <a:rPr lang="en-US" sz="1200" b="0" i="0" u="none" strike="noStrike" kern="1200" baseline="0" dirty="0" err="1" smtClean="0">
                <a:solidFill>
                  <a:schemeClr val="tx1"/>
                </a:solidFill>
                <a:latin typeface="+mn-lt"/>
                <a:ea typeface="+mn-ea"/>
                <a:cs typeface="+mn-cs"/>
              </a:rPr>
              <a:t>Gertler</a:t>
            </a:r>
            <a:r>
              <a:rPr lang="en-US" sz="1200" b="0" i="0" u="none" strike="noStrike" kern="1200" baseline="0" dirty="0" smtClean="0">
                <a:solidFill>
                  <a:schemeClr val="tx1"/>
                </a:solidFill>
                <a:latin typeface="+mn-lt"/>
                <a:ea typeface="+mn-ea"/>
                <a:cs typeface="+mn-cs"/>
              </a:rPr>
              <a:t>, 1995). An appreciation of the domestic exchange rate caused by the foreign monetary expansion cushions debt burdens from existing foreign currency loans, which generates positive wealth effects and improves the creditworthiness of borrowers (Bruno and Shin, 2015b). Finally, credit supply increases because foreign owned banks can obtain funds from their head offices at lower cost (</a:t>
            </a:r>
            <a:r>
              <a:rPr lang="en-US" sz="1200" b="0" i="0" u="none" strike="noStrike" kern="1200" baseline="0" dirty="0" err="1" smtClean="0">
                <a:solidFill>
                  <a:schemeClr val="tx1"/>
                </a:solidFill>
                <a:latin typeface="+mn-lt"/>
                <a:ea typeface="+mn-ea"/>
                <a:cs typeface="+mn-cs"/>
              </a:rPr>
              <a:t>Cetorelli</a:t>
            </a:r>
            <a:r>
              <a:rPr lang="en-US" sz="1200" b="0" i="0" u="none" strike="noStrike" kern="1200" baseline="0" dirty="0" smtClean="0">
                <a:solidFill>
                  <a:schemeClr val="tx1"/>
                </a:solidFill>
                <a:latin typeface="+mn-lt"/>
                <a:ea typeface="+mn-ea"/>
                <a:cs typeface="+mn-cs"/>
              </a:rPr>
              <a:t> and Goldberg, 2012). Thus, foreign monetary policy boosts domestic credit growth and capital inflows by improving funding conditions. This stimulates domestic investment and leads to symmetric international co-movements in output (Devereux and </a:t>
            </a:r>
            <a:r>
              <a:rPr lang="en-US" sz="1200" b="0" i="0" u="none" strike="noStrike" kern="1200" baseline="0" dirty="0" err="1" smtClean="0">
                <a:solidFill>
                  <a:schemeClr val="tx1"/>
                </a:solidFill>
                <a:latin typeface="+mn-lt"/>
                <a:ea typeface="+mn-ea"/>
                <a:cs typeface="+mn-cs"/>
              </a:rPr>
              <a:t>Yetman</a:t>
            </a:r>
            <a:r>
              <a:rPr lang="en-US" sz="1200" b="0" i="0" u="none" strike="noStrike" kern="1200" baseline="0" dirty="0" smtClean="0">
                <a:solidFill>
                  <a:schemeClr val="tx1"/>
                </a:solidFill>
                <a:latin typeface="+mn-lt"/>
                <a:ea typeface="+mn-ea"/>
                <a:cs typeface="+mn-cs"/>
              </a:rPr>
              <a:t>, 2010). However, persistently low costs of foreign funding can also increase risk-taking and enhance credit booms or surges in capital flows (Bruno and Shin, 2015a; Rey, 2015).</a:t>
            </a: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7FA88812-8766-4E4F-94BD-6144F6C65C60}" type="slidenum">
              <a:rPr lang="it-IT" sz="1100">
                <a:solidFill>
                  <a:schemeClr val="tx1"/>
                </a:solidFill>
              </a:rPr>
              <a:pPr algn="r" eaLnBrk="1" hangingPunct="1"/>
              <a:t>9</a:t>
            </a:fld>
            <a:endParaRPr lang="it-IT" sz="1100">
              <a:solidFill>
                <a:schemeClr val="tx1"/>
              </a:solidFill>
            </a:endParaRPr>
          </a:p>
        </p:txBody>
      </p:sp>
      <p:sp>
        <p:nvSpPr>
          <p:cNvPr id="19459" name="Rectangle 7"/>
          <p:cNvSpPr txBox="1">
            <a:spLocks noGrp="1" noChangeArrowheads="1"/>
          </p:cNvSpPr>
          <p:nvPr/>
        </p:nvSpPr>
        <p:spPr bwMode="auto">
          <a:xfrm>
            <a:off x="3849689" y="9428164"/>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nchor="b"/>
          <a:lstStyle>
            <a:lvl1pPr defTabSz="908050" eaLnBrk="0" hangingPunct="0">
              <a:defRPr sz="1400">
                <a:solidFill>
                  <a:schemeClr val="accent2"/>
                </a:solidFill>
                <a:latin typeface="Arial" charset="0"/>
                <a:ea typeface="ＭＳ Ｐゴシック" pitchFamily="34" charset="-128"/>
              </a:defRPr>
            </a:lvl1pPr>
            <a:lvl2pPr marL="742950" indent="-285750" defTabSz="908050" eaLnBrk="0" hangingPunct="0">
              <a:defRPr sz="1400">
                <a:solidFill>
                  <a:schemeClr val="accent2"/>
                </a:solidFill>
                <a:latin typeface="Arial" charset="0"/>
                <a:ea typeface="ＭＳ Ｐゴシック" pitchFamily="34" charset="-128"/>
              </a:defRPr>
            </a:lvl2pPr>
            <a:lvl3pPr marL="1143000" indent="-228600" defTabSz="908050" eaLnBrk="0" hangingPunct="0">
              <a:defRPr sz="1400">
                <a:solidFill>
                  <a:schemeClr val="accent2"/>
                </a:solidFill>
                <a:latin typeface="Arial" charset="0"/>
                <a:ea typeface="ＭＳ Ｐゴシック" pitchFamily="34" charset="-128"/>
              </a:defRPr>
            </a:lvl3pPr>
            <a:lvl4pPr marL="1600200" indent="-228600" defTabSz="908050" eaLnBrk="0" hangingPunct="0">
              <a:defRPr sz="1400">
                <a:solidFill>
                  <a:schemeClr val="accent2"/>
                </a:solidFill>
                <a:latin typeface="Arial" charset="0"/>
                <a:ea typeface="ＭＳ Ｐゴシック" pitchFamily="34" charset="-128"/>
              </a:defRPr>
            </a:lvl4pPr>
            <a:lvl5pPr marL="2057400" indent="-228600" defTabSz="908050" eaLnBrk="0" hangingPunct="0">
              <a:defRPr sz="1400">
                <a:solidFill>
                  <a:schemeClr val="accent2"/>
                </a:solidFill>
                <a:latin typeface="Arial" charset="0"/>
                <a:ea typeface="ＭＳ Ｐゴシック" pitchFamily="34" charset="-128"/>
              </a:defRPr>
            </a:lvl5pPr>
            <a:lvl6pPr marL="25146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08050" eaLnBrk="0" fontAlgn="base" hangingPunct="0">
              <a:spcBef>
                <a:spcPct val="0"/>
              </a:spcBef>
              <a:spcAft>
                <a:spcPct val="0"/>
              </a:spcAft>
              <a:defRPr sz="1400">
                <a:solidFill>
                  <a:schemeClr val="accent2"/>
                </a:solidFill>
                <a:latin typeface="Arial" charset="0"/>
                <a:ea typeface="ＭＳ Ｐゴシック" pitchFamily="34" charset="-128"/>
              </a:defRPr>
            </a:lvl9pPr>
          </a:lstStyle>
          <a:p>
            <a:pPr algn="r" eaLnBrk="1" hangingPunct="1"/>
            <a:fld id="{93D3594C-047B-4371-AA19-A698487307E9}" type="slidenum">
              <a:rPr lang="it-IT" sz="1100">
                <a:solidFill>
                  <a:schemeClr val="tx1"/>
                </a:solidFill>
              </a:rPr>
              <a:pPr algn="r" eaLnBrk="1" hangingPunct="1"/>
              <a:t>9</a:t>
            </a:fld>
            <a:endParaRPr lang="it-IT" sz="1100">
              <a:solidFill>
                <a:schemeClr val="tx1"/>
              </a:solidFill>
            </a:endParaRP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xfrm>
            <a:off x="682626" y="4718051"/>
            <a:ext cx="54324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9" tIns="45695" rIns="91389" bIns="45695"/>
          <a:lstStyle/>
          <a:p>
            <a:r>
              <a:rPr lang="en-US" sz="1200" b="0" i="0" u="none" strike="noStrike" kern="1200" baseline="0" dirty="0" smtClean="0">
                <a:solidFill>
                  <a:schemeClr val="tx1"/>
                </a:solidFill>
                <a:latin typeface="+mn-lt"/>
                <a:ea typeface="+mn-ea"/>
                <a:cs typeface="+mn-cs"/>
              </a:rPr>
              <a:t>Assuming the weak exogeneity of the</a:t>
            </a:r>
          </a:p>
          <a:p>
            <a:r>
              <a:rPr lang="en-US" sz="1200" b="0" i="0" u="none" strike="noStrike" kern="1200" baseline="0" dirty="0" smtClean="0">
                <a:solidFill>
                  <a:schemeClr val="tx1"/>
                </a:solidFill>
                <a:latin typeface="+mn-lt"/>
                <a:ea typeface="+mn-ea"/>
                <a:cs typeface="+mn-cs"/>
              </a:rPr>
              <a:t>foreign variables implies that each (non US) country is considered as a small open economy:</a:t>
            </a:r>
          </a:p>
          <a:p>
            <a:r>
              <a:rPr lang="en-US" sz="1200" b="0" i="0" u="none" strike="noStrike" kern="1200" baseline="0" dirty="0" smtClean="0">
                <a:solidFill>
                  <a:schemeClr val="tx1"/>
                </a:solidFill>
                <a:latin typeface="+mn-lt"/>
                <a:ea typeface="+mn-ea"/>
                <a:cs typeface="+mn-cs"/>
              </a:rPr>
              <a:t>in other words, its domestic macroeconomic developments cannot affect the whole set of the</a:t>
            </a:r>
          </a:p>
          <a:p>
            <a:r>
              <a:rPr lang="en-US" sz="1200" b="0" i="0" u="none" strike="noStrike" kern="1200" baseline="0" dirty="0" smtClean="0">
                <a:solidFill>
                  <a:schemeClr val="tx1"/>
                </a:solidFill>
                <a:latin typeface="+mn-lt"/>
                <a:ea typeface="+mn-ea"/>
                <a:cs typeface="+mn-cs"/>
              </a:rPr>
              <a:t>’rest of the world’ countries, at least in the long-run, though allowing for short-run feedbacks</a:t>
            </a:r>
          </a:p>
          <a:p>
            <a:r>
              <a:rPr lang="en-US" sz="1200" b="0" i="0" u="none" strike="noStrike" kern="1200" baseline="0" dirty="0" smtClean="0">
                <a:solidFill>
                  <a:schemeClr val="tx1"/>
                </a:solidFill>
                <a:latin typeface="+mn-lt"/>
                <a:ea typeface="+mn-ea"/>
                <a:cs typeface="+mn-cs"/>
              </a:rPr>
              <a:t>between these two sets of variables.</a:t>
            </a:r>
            <a:r>
              <a:rPr lang="en-US" sz="1200" kern="1200" dirty="0" smtClean="0">
                <a:solidFill>
                  <a:schemeClr val="tx1"/>
                </a:solidFill>
                <a:effectLst/>
                <a:latin typeface="+mn-lt"/>
                <a:ea typeface="+mn-ea"/>
                <a:cs typeface="+mn-cs"/>
              </a:rPr>
              <a:t>	</a:t>
            </a:r>
            <a:endParaRPr lang="en-US" dirty="0" smtClean="0">
              <a:ea typeface="ＭＳ Ｐゴシック" pitchFamily="34" charset="-128"/>
            </a:endParaRPr>
          </a:p>
        </p:txBody>
      </p:sp>
      <p:sp>
        <p:nvSpPr>
          <p:cNvPr id="19462" name="Segnaposto data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accent2"/>
                </a:solidFill>
                <a:latin typeface="Arial" charset="0"/>
                <a:ea typeface="ＭＳ Ｐゴシック" pitchFamily="34" charset="-128"/>
              </a:defRPr>
            </a:lvl1pPr>
            <a:lvl2pPr marL="742950" indent="-285750" defTabSz="935038" eaLnBrk="0" hangingPunct="0">
              <a:defRPr sz="1400">
                <a:solidFill>
                  <a:schemeClr val="accent2"/>
                </a:solidFill>
                <a:latin typeface="Arial" charset="0"/>
                <a:ea typeface="ＭＳ Ｐゴシック" pitchFamily="34" charset="-128"/>
              </a:defRPr>
            </a:lvl2pPr>
            <a:lvl3pPr marL="1143000" indent="-228600" defTabSz="935038" eaLnBrk="0" hangingPunct="0">
              <a:defRPr sz="1400">
                <a:solidFill>
                  <a:schemeClr val="accent2"/>
                </a:solidFill>
                <a:latin typeface="Arial" charset="0"/>
                <a:ea typeface="ＭＳ Ｐゴシック" pitchFamily="34" charset="-128"/>
              </a:defRPr>
            </a:lvl3pPr>
            <a:lvl4pPr marL="1600200" indent="-228600" defTabSz="935038" eaLnBrk="0" hangingPunct="0">
              <a:defRPr sz="1400">
                <a:solidFill>
                  <a:schemeClr val="accent2"/>
                </a:solidFill>
                <a:latin typeface="Arial" charset="0"/>
                <a:ea typeface="ＭＳ Ｐゴシック" pitchFamily="34" charset="-128"/>
              </a:defRPr>
            </a:lvl4pPr>
            <a:lvl5pPr marL="2057400" indent="-228600" defTabSz="935038" eaLnBrk="0" hangingPunct="0">
              <a:defRPr sz="1400">
                <a:solidFill>
                  <a:schemeClr val="accent2"/>
                </a:solidFill>
                <a:latin typeface="Arial" charset="0"/>
                <a:ea typeface="ＭＳ Ｐゴシック" pitchFamily="34" charset="-128"/>
              </a:defRPr>
            </a:lvl5pPr>
            <a:lvl6pPr marL="25146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6pPr>
            <a:lvl7pPr marL="29718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7pPr>
            <a:lvl8pPr marL="34290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8pPr>
            <a:lvl9pPr marL="3886200" indent="-228600" defTabSz="935038" eaLnBrk="0" fontAlgn="base" hangingPunct="0">
              <a:spcBef>
                <a:spcPct val="0"/>
              </a:spcBef>
              <a:spcAft>
                <a:spcPct val="0"/>
              </a:spcAft>
              <a:defRPr sz="1400">
                <a:solidFill>
                  <a:schemeClr val="accent2"/>
                </a:solidFill>
                <a:latin typeface="Arial" charset="0"/>
                <a:ea typeface="ＭＳ Ｐゴシック" pitchFamily="34" charset="-128"/>
              </a:defRPr>
            </a:lvl9pPr>
          </a:lstStyle>
          <a:p>
            <a:pPr eaLnBrk="1" hangingPunct="1"/>
            <a:endParaRPr lang="en-GB" sz="1200" smtClean="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04/12/2018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04/12/2018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04/12/2018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04/12/2018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04/12/2018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F49D355-16BD-4E45-BD9A-5EA878CF7CBD}" type="datetimeFigureOut">
              <a:rPr lang="it-IT" smtClean="0"/>
              <a:t>04/12/2018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F49D355-16BD-4E45-BD9A-5EA878CF7CBD}" type="datetimeFigureOut">
              <a:rPr lang="it-IT" smtClean="0"/>
              <a:t>04/12/2018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F49D355-16BD-4E45-BD9A-5EA878CF7CBD}" type="datetimeFigureOut">
              <a:rPr lang="it-IT" smtClean="0"/>
              <a:t>04/12/2018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04/12/2018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04/12/2018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04/12/2018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04/12/2018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 Id="rId9"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2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slide" Target="slide10.xml"/></Relationships>
</file>

<file path=ppt/slides/_rels/slide3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33.emf"/></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34.emf"/></Relationships>
</file>

<file path=ppt/slides/_rels/slide3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9.emf"/></Relationships>
</file>

<file path=ppt/slides/_rels/slide3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0.emf"/></Relationships>
</file>

<file path=ppt/slides/_rels/slide3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1.e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6" descr="sfondob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2440"/>
            <a:ext cx="91440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 Box 4"/>
          <p:cNvSpPr txBox="1">
            <a:spLocks noChangeArrowheads="1"/>
          </p:cNvSpPr>
          <p:nvPr/>
        </p:nvSpPr>
        <p:spPr bwMode="auto">
          <a:xfrm>
            <a:off x="226244" y="2060848"/>
            <a:ext cx="8735888"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US" sz="3600" b="1" dirty="0">
                <a:solidFill>
                  <a:schemeClr val="tx2"/>
                </a:solidFill>
                <a:latin typeface="Cambria" panose="02040503050406030204" pitchFamily="18" charset="0"/>
              </a:rPr>
              <a:t>Do ECB </a:t>
            </a:r>
            <a:r>
              <a:rPr lang="en-US" sz="3600" b="1" dirty="0" smtClean="0">
                <a:solidFill>
                  <a:schemeClr val="tx2"/>
                </a:solidFill>
                <a:latin typeface="Cambria" panose="02040503050406030204" pitchFamily="18" charset="0"/>
              </a:rPr>
              <a:t>monetary </a:t>
            </a:r>
            <a:r>
              <a:rPr lang="en-US" sz="3600" b="1" dirty="0">
                <a:solidFill>
                  <a:schemeClr val="tx2"/>
                </a:solidFill>
                <a:latin typeface="Cambria" panose="02040503050406030204" pitchFamily="18" charset="0"/>
              </a:rPr>
              <a:t>policies benefit EMEs? </a:t>
            </a:r>
            <a:r>
              <a:rPr lang="it-IT" sz="3600" b="1" dirty="0">
                <a:solidFill>
                  <a:schemeClr val="tx2"/>
                </a:solidFill>
                <a:latin typeface="Cambria" panose="02040503050406030204" pitchFamily="18" charset="0"/>
              </a:rPr>
              <a:t>A GVAR </a:t>
            </a:r>
            <a:r>
              <a:rPr lang="it-IT" sz="3600" b="1" dirty="0" err="1" smtClean="0">
                <a:solidFill>
                  <a:schemeClr val="tx2"/>
                </a:solidFill>
                <a:latin typeface="Cambria" panose="02040503050406030204" pitchFamily="18" charset="0"/>
              </a:rPr>
              <a:t>approach</a:t>
            </a:r>
            <a:endParaRPr lang="it-IT" sz="3600" b="1" dirty="0" smtClean="0">
              <a:solidFill>
                <a:schemeClr val="tx2"/>
              </a:solidFill>
              <a:latin typeface="Cambria" panose="02040503050406030204" pitchFamily="18" charset="0"/>
            </a:endParaRPr>
          </a:p>
          <a:p>
            <a:pPr algn="ctr" eaLnBrk="1" hangingPunct="1">
              <a:spcBef>
                <a:spcPct val="50000"/>
              </a:spcBef>
              <a:defRPr/>
            </a:pPr>
            <a:r>
              <a:rPr lang="en-GB" sz="2400" b="1" i="1" dirty="0" smtClean="0">
                <a:solidFill>
                  <a:schemeClr val="tx2"/>
                </a:solidFill>
                <a:latin typeface="Cambria" pitchFamily="18" charset="0"/>
              </a:rPr>
              <a:t>A. Colabella </a:t>
            </a:r>
            <a:endParaRPr lang="en-GB" sz="2400" b="1" i="1" dirty="0">
              <a:solidFill>
                <a:schemeClr val="tx2"/>
              </a:solidFill>
              <a:latin typeface="Cambria" pitchFamily="18" charset="0"/>
            </a:endParaRPr>
          </a:p>
          <a:p>
            <a:pPr algn="ctr" eaLnBrk="1" hangingPunct="1">
              <a:defRPr/>
            </a:pPr>
            <a:r>
              <a:rPr lang="en-GB" sz="2400" b="1" i="1" dirty="0" smtClean="0">
                <a:solidFill>
                  <a:schemeClr val="tx2"/>
                </a:solidFill>
                <a:latin typeface="Cambria" pitchFamily="18" charset="0"/>
              </a:rPr>
              <a:t>(Banca d’Italia)</a:t>
            </a:r>
          </a:p>
        </p:txBody>
      </p:sp>
      <p:sp>
        <p:nvSpPr>
          <p:cNvPr id="7" name="Text Box 4"/>
          <p:cNvSpPr txBox="1">
            <a:spLocks noChangeArrowheads="1"/>
          </p:cNvSpPr>
          <p:nvPr/>
        </p:nvSpPr>
        <p:spPr bwMode="auto">
          <a:xfrm>
            <a:off x="21010" y="-107454"/>
            <a:ext cx="8735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eaLnBrk="1" hangingPunct="1">
              <a:defRPr/>
            </a:pPr>
            <a:r>
              <a:rPr lang="en-GB" sz="2000" b="1" dirty="0" smtClean="0">
                <a:solidFill>
                  <a:schemeClr val="accent1">
                    <a:lumMod val="75000"/>
                  </a:schemeClr>
                </a:solidFill>
                <a:latin typeface="Cambria" pitchFamily="18" charset="0"/>
              </a:rPr>
              <a:t>Bank of Albania </a:t>
            </a:r>
          </a:p>
          <a:p>
            <a:pPr eaLnBrk="1" hangingPunct="1">
              <a:defRPr/>
            </a:pPr>
            <a:r>
              <a:rPr lang="en-GB" sz="2000" b="1" dirty="0" smtClean="0">
                <a:solidFill>
                  <a:schemeClr val="accent1">
                    <a:lumMod val="75000"/>
                  </a:schemeClr>
                </a:solidFill>
                <a:latin typeface="Cambria" pitchFamily="18" charset="0"/>
              </a:rPr>
              <a:t>12</a:t>
            </a:r>
            <a:r>
              <a:rPr lang="en-GB" sz="2000" b="1" baseline="30000" dirty="0" smtClean="0">
                <a:solidFill>
                  <a:schemeClr val="accent1">
                    <a:lumMod val="75000"/>
                  </a:schemeClr>
                </a:solidFill>
                <a:latin typeface="Cambria" pitchFamily="18" charset="0"/>
              </a:rPr>
              <a:t>th</a:t>
            </a:r>
            <a:r>
              <a:rPr lang="en-GB" sz="2000" b="1" dirty="0" smtClean="0">
                <a:solidFill>
                  <a:schemeClr val="accent1">
                    <a:lumMod val="75000"/>
                  </a:schemeClr>
                </a:solidFill>
                <a:latin typeface="Cambria" pitchFamily="18" charset="0"/>
              </a:rPr>
              <a:t> South-Eastern Economic Research Workshop</a:t>
            </a:r>
          </a:p>
        </p:txBody>
      </p:sp>
      <p:sp>
        <p:nvSpPr>
          <p:cNvPr id="8" name="Text Box 4"/>
          <p:cNvSpPr txBox="1">
            <a:spLocks noChangeArrowheads="1"/>
          </p:cNvSpPr>
          <p:nvPr/>
        </p:nvSpPr>
        <p:spPr bwMode="auto">
          <a:xfrm>
            <a:off x="408112" y="6160001"/>
            <a:ext cx="8735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r" eaLnBrk="1" hangingPunct="1">
              <a:defRPr/>
            </a:pPr>
            <a:r>
              <a:rPr lang="en-GB" sz="2000" b="1" dirty="0" smtClean="0">
                <a:solidFill>
                  <a:schemeClr val="tx2"/>
                </a:solidFill>
                <a:latin typeface="Cambria" pitchFamily="18" charset="0"/>
              </a:rPr>
              <a:t>Tirana, December 6 2018</a:t>
            </a:r>
          </a:p>
        </p:txBody>
      </p:sp>
    </p:spTree>
    <p:extLst>
      <p:ext uri="{BB962C8B-B14F-4D97-AF65-F5344CB8AC3E}">
        <p14:creationId xmlns:p14="http://schemas.microsoft.com/office/powerpoint/2010/main" val="190187259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237563" y="-20689"/>
                <a:ext cx="8640000" cy="529888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effectLst/>
                    <a:latin typeface="Cambria" pitchFamily="18" charset="0"/>
                  </a:rPr>
                  <a:t>GVAR methodology (2)</a:t>
                </a:r>
              </a:p>
              <a:p>
                <a:pPr marL="719138" lvl="1" indent="-342900" algn="just" eaLnBrk="1" hangingPunct="1">
                  <a:spcBef>
                    <a:spcPts val="1200"/>
                  </a:spcBef>
                  <a:buFont typeface="Arial" panose="020B0604020202020204" pitchFamily="34" charset="0"/>
                  <a:buChar char="•"/>
                  <a:defRPr/>
                </a:pPr>
                <a:r>
                  <a:rPr lang="en-GB" sz="2400" dirty="0" smtClean="0">
                    <a:solidFill>
                      <a:schemeClr val="tx2"/>
                    </a:solidFill>
                    <a:latin typeface="Cambria" pitchFamily="18" charset="0"/>
                  </a:rPr>
                  <a:t>Example: </a:t>
                </a:r>
                <a:r>
                  <a:rPr lang="en-GB" sz="2400" dirty="0">
                    <a:solidFill>
                      <a:schemeClr val="tx2"/>
                    </a:solidFill>
                    <a:latin typeface="Cambria" pitchFamily="18" charset="0"/>
                  </a:rPr>
                  <a:t>VARX*(1,1</a:t>
                </a:r>
                <a:r>
                  <a:rPr lang="en-GB" sz="2400" dirty="0" smtClean="0">
                    <a:solidFill>
                      <a:schemeClr val="tx2"/>
                    </a:solidFill>
                    <a:latin typeface="Cambria" pitchFamily="18" charset="0"/>
                  </a:rPr>
                  <a:t>) for a country </a:t>
                </a:r>
                <a:r>
                  <a:rPr lang="en-GB" sz="2400" i="1" dirty="0" err="1">
                    <a:solidFill>
                      <a:schemeClr val="tx2"/>
                    </a:solidFill>
                    <a:latin typeface="Cambria" pitchFamily="18" charset="0"/>
                  </a:rPr>
                  <a:t>i</a:t>
                </a:r>
                <a:r>
                  <a:rPr lang="en-GB" sz="2400" dirty="0" smtClean="0">
                    <a:solidFill>
                      <a:schemeClr val="tx2"/>
                    </a:solidFill>
                    <a:latin typeface="Cambria" pitchFamily="18" charset="0"/>
                  </a:rPr>
                  <a:t> with no </a:t>
                </a:r>
                <a:r>
                  <a:rPr lang="en-GB" sz="2400" dirty="0">
                    <a:solidFill>
                      <a:schemeClr val="tx2"/>
                    </a:solidFill>
                    <a:latin typeface="Cambria" pitchFamily="18" charset="0"/>
                  </a:rPr>
                  <a:t>global </a:t>
                </a:r>
                <a:r>
                  <a:rPr lang="en-GB" sz="2400" dirty="0" err="1" smtClean="0">
                    <a:solidFill>
                      <a:schemeClr val="tx2"/>
                    </a:solidFill>
                    <a:latin typeface="Cambria" pitchFamily="18" charset="0"/>
                  </a:rPr>
                  <a:t>vars</a:t>
                </a:r>
                <a:r>
                  <a:rPr lang="en-GB" sz="2400" dirty="0" smtClean="0">
                    <a:solidFill>
                      <a:schemeClr val="tx2"/>
                    </a:solidFill>
                    <a:latin typeface="Cambria" pitchFamily="18" charset="0"/>
                  </a:rPr>
                  <a:t>:</a:t>
                </a:r>
                <a:endParaRPr lang="en-GB" sz="2400" dirty="0">
                  <a:solidFill>
                    <a:schemeClr val="tx2"/>
                  </a:solidFill>
                  <a:latin typeface="Cambria" pitchFamily="18" charset="0"/>
                </a:endParaRPr>
              </a:p>
              <a:p>
                <a:pPr marL="376238" lvl="1" indent="0" algn="just" eaLnBrk="1" hangingPunct="1">
                  <a:spcBef>
                    <a:spcPts val="1000"/>
                  </a:spcBef>
                  <a:defRPr/>
                </a:pPr>
                <a:r>
                  <a:rPr lang="it-IT" sz="2400" b="1" dirty="0" smtClean="0">
                    <a:solidFill>
                      <a:schemeClr val="tx2"/>
                    </a:solidFill>
                  </a:rPr>
                  <a:t>   </a:t>
                </a:r>
                <a14:m>
                  <m:oMath xmlns:m="http://schemas.openxmlformats.org/officeDocument/2006/math">
                    <m:sSub>
                      <m:sSubPr>
                        <m:ctrlPr>
                          <a:rPr lang="it-IT" sz="2400" b="1" i="1" smtClean="0">
                            <a:solidFill>
                              <a:schemeClr val="tx2"/>
                            </a:solidFill>
                            <a:latin typeface="Cambria Math"/>
                          </a:rPr>
                        </m:ctrlPr>
                      </m:sSubPr>
                      <m:e>
                        <m:r>
                          <a:rPr lang="it-IT" sz="2400" b="1" i="1">
                            <a:solidFill>
                              <a:schemeClr val="tx2"/>
                            </a:solidFill>
                            <a:latin typeface="Cambria Math"/>
                          </a:rPr>
                          <m:t>𝒙</m:t>
                        </m:r>
                      </m:e>
                      <m:sub>
                        <m:r>
                          <a:rPr lang="it-IT" sz="2400" b="1" i="1">
                            <a:solidFill>
                              <a:schemeClr val="tx2"/>
                            </a:solidFill>
                            <a:latin typeface="Cambria Math"/>
                          </a:rPr>
                          <m:t>𝒊</m:t>
                        </m:r>
                        <m:r>
                          <a:rPr lang="it-IT" sz="2400" i="1">
                            <a:solidFill>
                              <a:schemeClr val="tx2"/>
                            </a:solidFill>
                            <a:latin typeface="Cambria Math"/>
                          </a:rPr>
                          <m:t>𝑡</m:t>
                        </m:r>
                      </m:sub>
                    </m:sSub>
                    <m:r>
                      <a:rPr lang="en-US" sz="2400" b="1" i="1">
                        <a:solidFill>
                          <a:schemeClr val="tx2"/>
                        </a:solidFill>
                        <a:latin typeface="Cambria Math"/>
                      </a:rPr>
                      <m:t>=</m:t>
                    </m:r>
                    <m:sSub>
                      <m:sSubPr>
                        <m:ctrlPr>
                          <a:rPr lang="it-IT" sz="2400" b="1" i="1">
                            <a:solidFill>
                              <a:schemeClr val="tx2"/>
                            </a:solidFill>
                            <a:latin typeface="Cambria Math"/>
                          </a:rPr>
                        </m:ctrlPr>
                      </m:sSubPr>
                      <m:e>
                        <m:sSub>
                          <m:sSubPr>
                            <m:ctrlPr>
                              <a:rPr lang="it-IT" sz="2400" b="1" i="1">
                                <a:solidFill>
                                  <a:schemeClr val="tx2"/>
                                </a:solidFill>
                                <a:latin typeface="Cambria Math"/>
                              </a:rPr>
                            </m:ctrlPr>
                          </m:sSubPr>
                          <m:e>
                            <m:r>
                              <a:rPr lang="it-IT" sz="2400" b="1" i="1">
                                <a:solidFill>
                                  <a:schemeClr val="tx2"/>
                                </a:solidFill>
                                <a:latin typeface="Cambria Math"/>
                              </a:rPr>
                              <m:t>𝒂</m:t>
                            </m:r>
                          </m:e>
                          <m:sub>
                            <m:r>
                              <a:rPr lang="it-IT" sz="2400" i="1">
                                <a:solidFill>
                                  <a:schemeClr val="tx2"/>
                                </a:solidFill>
                                <a:latin typeface="Cambria Math"/>
                              </a:rPr>
                              <m:t>𝑖</m:t>
                            </m:r>
                            <m:r>
                              <a:rPr lang="en-US" sz="2400" i="1">
                                <a:solidFill>
                                  <a:schemeClr val="tx2"/>
                                </a:solidFill>
                                <a:latin typeface="Cambria Math"/>
                              </a:rPr>
                              <m:t>0</m:t>
                            </m:r>
                          </m:sub>
                        </m:sSub>
                        <m:r>
                          <a:rPr lang="en-US" sz="2400" b="1" i="1">
                            <a:solidFill>
                              <a:schemeClr val="tx2"/>
                            </a:solidFill>
                            <a:latin typeface="Cambria Math"/>
                          </a:rPr>
                          <m:t>+</m:t>
                        </m:r>
                        <m:sSub>
                          <m:sSubPr>
                            <m:ctrlPr>
                              <a:rPr lang="it-IT" sz="2400" b="1" i="1">
                                <a:solidFill>
                                  <a:schemeClr val="tx2"/>
                                </a:solidFill>
                                <a:latin typeface="Cambria Math"/>
                              </a:rPr>
                            </m:ctrlPr>
                          </m:sSubPr>
                          <m:e>
                            <m:r>
                              <a:rPr lang="it-IT" sz="2400" b="1" i="1">
                                <a:solidFill>
                                  <a:schemeClr val="tx2"/>
                                </a:solidFill>
                                <a:latin typeface="Cambria Math"/>
                              </a:rPr>
                              <m:t>𝒂</m:t>
                            </m:r>
                          </m:e>
                          <m:sub>
                            <m:r>
                              <a:rPr lang="it-IT" sz="2400" i="1">
                                <a:solidFill>
                                  <a:schemeClr val="tx2"/>
                                </a:solidFill>
                                <a:latin typeface="Cambria Math"/>
                              </a:rPr>
                              <m:t>𝑖</m:t>
                            </m:r>
                            <m:r>
                              <a:rPr lang="en-US" sz="2400" i="1">
                                <a:solidFill>
                                  <a:schemeClr val="tx2"/>
                                </a:solidFill>
                                <a:latin typeface="Cambria Math"/>
                              </a:rPr>
                              <m:t>1</m:t>
                            </m:r>
                          </m:sub>
                        </m:sSub>
                        <m:r>
                          <a:rPr lang="it-IT" sz="2400" i="1">
                            <a:solidFill>
                              <a:schemeClr val="tx2"/>
                            </a:solidFill>
                            <a:latin typeface="Cambria Math"/>
                          </a:rPr>
                          <m:t>𝑡</m:t>
                        </m:r>
                        <m:r>
                          <a:rPr lang="en-US" sz="2400" i="1">
                            <a:solidFill>
                              <a:schemeClr val="tx2"/>
                            </a:solidFill>
                            <a:latin typeface="Cambria Math"/>
                          </a:rPr>
                          <m:t>+</m:t>
                        </m:r>
                        <m:r>
                          <a:rPr lang="it-IT" sz="2400" b="1" i="1">
                            <a:solidFill>
                              <a:schemeClr val="tx2"/>
                            </a:solidFill>
                            <a:latin typeface="Cambria Math"/>
                          </a:rPr>
                          <m:t>𝚽</m:t>
                        </m:r>
                      </m:e>
                      <m:sub>
                        <m:r>
                          <a:rPr lang="it-IT" sz="2400" b="1" i="1">
                            <a:solidFill>
                              <a:schemeClr val="tx2"/>
                            </a:solidFill>
                            <a:latin typeface="Cambria Math"/>
                          </a:rPr>
                          <m:t>𝒊</m:t>
                        </m:r>
                      </m:sub>
                    </m:sSub>
                    <m:sSub>
                      <m:sSubPr>
                        <m:ctrlPr>
                          <a:rPr lang="it-IT" sz="2400" b="1" i="1">
                            <a:solidFill>
                              <a:schemeClr val="tx2"/>
                            </a:solidFill>
                            <a:latin typeface="Cambria Math"/>
                          </a:rPr>
                        </m:ctrlPr>
                      </m:sSubPr>
                      <m:e>
                        <m:r>
                          <a:rPr lang="it-IT" sz="2400" b="1" i="1">
                            <a:solidFill>
                              <a:schemeClr val="tx2"/>
                            </a:solidFill>
                            <a:latin typeface="Cambria Math"/>
                          </a:rPr>
                          <m:t>𝒙</m:t>
                        </m:r>
                      </m:e>
                      <m:sub>
                        <m:r>
                          <a:rPr lang="it-IT" sz="2400" b="1" i="1">
                            <a:solidFill>
                              <a:schemeClr val="tx2"/>
                            </a:solidFill>
                            <a:latin typeface="Cambria Math"/>
                          </a:rPr>
                          <m:t>𝒊</m:t>
                        </m:r>
                        <m:r>
                          <a:rPr lang="en-US" sz="2400" b="1" i="1">
                            <a:solidFill>
                              <a:schemeClr val="tx2"/>
                            </a:solidFill>
                            <a:latin typeface="Cambria Math"/>
                          </a:rPr>
                          <m:t>,</m:t>
                        </m:r>
                        <m:r>
                          <a:rPr lang="it-IT" sz="2400" i="1">
                            <a:solidFill>
                              <a:schemeClr val="tx2"/>
                            </a:solidFill>
                            <a:latin typeface="Cambria Math"/>
                          </a:rPr>
                          <m:t>𝑡</m:t>
                        </m:r>
                        <m:r>
                          <a:rPr lang="en-US" sz="2400" i="1">
                            <a:solidFill>
                              <a:schemeClr val="tx2"/>
                            </a:solidFill>
                            <a:latin typeface="Cambria Math"/>
                          </a:rPr>
                          <m:t>−1</m:t>
                        </m:r>
                      </m:sub>
                    </m:sSub>
                    <m:r>
                      <a:rPr lang="en-US" sz="2400" i="1">
                        <a:solidFill>
                          <a:schemeClr val="tx2"/>
                        </a:solidFill>
                        <a:latin typeface="Cambria Math"/>
                      </a:rPr>
                      <m:t>+ </m:t>
                    </m:r>
                    <m:sSub>
                      <m:sSubPr>
                        <m:ctrlPr>
                          <a:rPr lang="it-IT" sz="2400" b="1" i="1">
                            <a:solidFill>
                              <a:schemeClr val="tx2"/>
                            </a:solidFill>
                            <a:latin typeface="Cambria Math"/>
                          </a:rPr>
                        </m:ctrlPr>
                      </m:sSubPr>
                      <m:e>
                        <m:r>
                          <a:rPr lang="it-IT" sz="2400" b="1" i="1">
                            <a:solidFill>
                              <a:schemeClr val="tx2"/>
                            </a:solidFill>
                            <a:latin typeface="Cambria Math"/>
                          </a:rPr>
                          <m:t>𝚲</m:t>
                        </m:r>
                      </m:e>
                      <m:sub>
                        <m:r>
                          <a:rPr lang="it-IT" sz="2400" i="1">
                            <a:solidFill>
                              <a:schemeClr val="tx2"/>
                            </a:solidFill>
                            <a:latin typeface="Cambria Math"/>
                          </a:rPr>
                          <m:t>𝑖</m:t>
                        </m:r>
                        <m:r>
                          <a:rPr lang="en-US" sz="2400" i="1">
                            <a:solidFill>
                              <a:schemeClr val="tx2"/>
                            </a:solidFill>
                            <a:latin typeface="Cambria Math"/>
                          </a:rPr>
                          <m:t>0</m:t>
                        </m:r>
                      </m:sub>
                    </m:sSub>
                    <m:sSubSup>
                      <m:sSubSupPr>
                        <m:ctrlPr>
                          <a:rPr lang="it-IT" sz="2400" b="1" i="1">
                            <a:solidFill>
                              <a:schemeClr val="tx2"/>
                            </a:solidFill>
                            <a:latin typeface="Cambria Math"/>
                          </a:rPr>
                        </m:ctrlPr>
                      </m:sSubSupPr>
                      <m:e>
                        <m:r>
                          <a:rPr lang="en-US" sz="2400" b="1" i="1">
                            <a:solidFill>
                              <a:schemeClr val="tx2"/>
                            </a:solidFill>
                            <a:latin typeface="Cambria Math"/>
                          </a:rPr>
                          <m:t>𝒙</m:t>
                        </m:r>
                      </m:e>
                      <m:sub>
                        <m:r>
                          <a:rPr lang="en-US" sz="2400" i="1">
                            <a:solidFill>
                              <a:schemeClr val="tx2"/>
                            </a:solidFill>
                            <a:latin typeface="Cambria Math"/>
                          </a:rPr>
                          <m:t>𝑖𝑡</m:t>
                        </m:r>
                        <m:r>
                          <a:rPr lang="en-US" sz="2400" b="1" i="1">
                            <a:solidFill>
                              <a:schemeClr val="tx2"/>
                            </a:solidFill>
                            <a:latin typeface="Cambria Math"/>
                          </a:rPr>
                          <m:t> </m:t>
                        </m:r>
                      </m:sub>
                      <m:sup>
                        <m:r>
                          <a:rPr lang="en-US" sz="2400" b="1" i="1">
                            <a:solidFill>
                              <a:schemeClr val="tx2"/>
                            </a:solidFill>
                            <a:latin typeface="Cambria Math"/>
                          </a:rPr>
                          <m:t>∗</m:t>
                        </m:r>
                      </m:sup>
                    </m:sSubSup>
                    <m:r>
                      <a:rPr lang="en-US" sz="2400" b="1" i="1">
                        <a:solidFill>
                          <a:schemeClr val="tx2"/>
                        </a:solidFill>
                        <a:latin typeface="Cambria Math"/>
                      </a:rPr>
                      <m:t>+</m:t>
                    </m:r>
                    <m:sSub>
                      <m:sSubPr>
                        <m:ctrlPr>
                          <a:rPr lang="it-IT" sz="2400" b="1" i="1">
                            <a:solidFill>
                              <a:schemeClr val="tx2"/>
                            </a:solidFill>
                            <a:latin typeface="Cambria Math"/>
                          </a:rPr>
                        </m:ctrlPr>
                      </m:sSubPr>
                      <m:e>
                        <m:r>
                          <a:rPr lang="it-IT" sz="2400" b="1" i="1">
                            <a:solidFill>
                              <a:schemeClr val="tx2"/>
                            </a:solidFill>
                            <a:latin typeface="Cambria Math"/>
                          </a:rPr>
                          <m:t>𝚲</m:t>
                        </m:r>
                      </m:e>
                      <m:sub>
                        <m:r>
                          <a:rPr lang="it-IT" sz="2400" i="1">
                            <a:solidFill>
                              <a:schemeClr val="tx2"/>
                            </a:solidFill>
                            <a:latin typeface="Cambria Math"/>
                          </a:rPr>
                          <m:t>𝑖</m:t>
                        </m:r>
                        <m:r>
                          <a:rPr lang="en-US" sz="2400" i="1">
                            <a:solidFill>
                              <a:schemeClr val="tx2"/>
                            </a:solidFill>
                            <a:latin typeface="Cambria Math"/>
                          </a:rPr>
                          <m:t>1</m:t>
                        </m:r>
                      </m:sub>
                    </m:sSub>
                    <m:sSubSup>
                      <m:sSubSupPr>
                        <m:ctrlPr>
                          <a:rPr lang="it-IT" sz="2400" b="1" i="1">
                            <a:solidFill>
                              <a:schemeClr val="tx2"/>
                            </a:solidFill>
                            <a:latin typeface="Cambria Math"/>
                          </a:rPr>
                        </m:ctrlPr>
                      </m:sSubSupPr>
                      <m:e>
                        <m:r>
                          <a:rPr lang="en-US" sz="2400" b="1" i="1">
                            <a:solidFill>
                              <a:schemeClr val="tx2"/>
                            </a:solidFill>
                            <a:latin typeface="Cambria Math"/>
                          </a:rPr>
                          <m:t>𝒙</m:t>
                        </m:r>
                      </m:e>
                      <m:sub>
                        <m:r>
                          <a:rPr lang="en-US" sz="2400" i="1">
                            <a:solidFill>
                              <a:schemeClr val="tx2"/>
                            </a:solidFill>
                            <a:latin typeface="Cambria Math"/>
                          </a:rPr>
                          <m:t>𝑖𝑡</m:t>
                        </m:r>
                        <m:r>
                          <a:rPr lang="en-US" sz="2400" i="1">
                            <a:solidFill>
                              <a:schemeClr val="tx2"/>
                            </a:solidFill>
                            <a:latin typeface="Cambria Math"/>
                          </a:rPr>
                          <m:t>−1</m:t>
                        </m:r>
                        <m:r>
                          <a:rPr lang="en-US" sz="2400" b="1" i="1">
                            <a:solidFill>
                              <a:schemeClr val="tx2"/>
                            </a:solidFill>
                            <a:latin typeface="Cambria Math"/>
                          </a:rPr>
                          <m:t> </m:t>
                        </m:r>
                      </m:sub>
                      <m:sup>
                        <m:r>
                          <a:rPr lang="en-US" sz="2400" b="1" i="1">
                            <a:solidFill>
                              <a:schemeClr val="tx2"/>
                            </a:solidFill>
                            <a:latin typeface="Cambria Math"/>
                          </a:rPr>
                          <m:t>∗</m:t>
                        </m:r>
                      </m:sup>
                    </m:sSubSup>
                    <m:r>
                      <a:rPr lang="en-US" sz="2400" b="1" i="1">
                        <a:solidFill>
                          <a:schemeClr val="tx2"/>
                        </a:solidFill>
                        <a:latin typeface="Cambria Math"/>
                      </a:rPr>
                      <m:t>+ </m:t>
                    </m:r>
                    <m:sSub>
                      <m:sSubPr>
                        <m:ctrlPr>
                          <a:rPr lang="it-IT" sz="2400" b="1" i="1">
                            <a:solidFill>
                              <a:schemeClr val="tx2"/>
                            </a:solidFill>
                            <a:latin typeface="Cambria Math"/>
                          </a:rPr>
                        </m:ctrlPr>
                      </m:sSubPr>
                      <m:e>
                        <m:r>
                          <a:rPr lang="it-IT" sz="2400" b="1" i="1">
                            <a:solidFill>
                              <a:schemeClr val="tx2"/>
                            </a:solidFill>
                            <a:latin typeface="Cambria Math"/>
                          </a:rPr>
                          <m:t>𝒖</m:t>
                        </m:r>
                      </m:e>
                      <m:sub>
                        <m:r>
                          <a:rPr lang="it-IT" sz="2400" b="1" i="1">
                            <a:solidFill>
                              <a:schemeClr val="tx2"/>
                            </a:solidFill>
                            <a:latin typeface="Cambria Math"/>
                          </a:rPr>
                          <m:t>𝒊</m:t>
                        </m:r>
                        <m:r>
                          <a:rPr lang="it-IT" sz="2400" i="1">
                            <a:solidFill>
                              <a:schemeClr val="tx2"/>
                            </a:solidFill>
                            <a:latin typeface="Cambria Math"/>
                          </a:rPr>
                          <m:t>𝑡</m:t>
                        </m:r>
                      </m:sub>
                    </m:sSub>
                  </m:oMath>
                </a14:m>
                <a:endParaRPr lang="en-GB" sz="2400" dirty="0">
                  <a:solidFill>
                    <a:schemeClr val="tx2"/>
                  </a:solidFill>
                  <a:latin typeface="Cambria" pitchFamily="18" charset="0"/>
                </a:endParaRPr>
              </a:p>
              <a:p>
                <a:pPr marL="719138" lvl="1" indent="-342900" algn="just" eaLnBrk="1" hangingPunct="1">
                  <a:spcBef>
                    <a:spcPts val="1000"/>
                  </a:spcBef>
                  <a:buFont typeface="Arial" panose="020B0604020202020204" pitchFamily="34" charset="0"/>
                  <a:buChar char="•"/>
                  <a:defRPr/>
                </a:pPr>
                <a:r>
                  <a:rPr lang="en-GB" sz="2400" dirty="0" smtClean="0">
                    <a:solidFill>
                      <a:schemeClr val="tx2"/>
                    </a:solidFill>
                    <a:latin typeface="Cambria" pitchFamily="18" charset="0"/>
                  </a:rPr>
                  <a:t>Can be written in ECM form (Dees </a:t>
                </a:r>
                <a:r>
                  <a:rPr lang="en-GB" sz="2400" i="1" dirty="0" smtClean="0">
                    <a:solidFill>
                      <a:schemeClr val="tx2"/>
                    </a:solidFill>
                    <a:latin typeface="Cambria" pitchFamily="18" charset="0"/>
                  </a:rPr>
                  <a:t>et al, </a:t>
                </a:r>
                <a:r>
                  <a:rPr lang="en-GB" sz="2400" dirty="0" smtClean="0">
                    <a:solidFill>
                      <a:schemeClr val="tx2"/>
                    </a:solidFill>
                    <a:latin typeface="Cambria" pitchFamily="18" charset="0"/>
                  </a:rPr>
                  <a:t>2007) and estimated (</a:t>
                </a:r>
                <a:r>
                  <a:rPr lang="en-GB" sz="2400" dirty="0" err="1" smtClean="0">
                    <a:solidFill>
                      <a:schemeClr val="tx2"/>
                    </a:solidFill>
                    <a:latin typeface="Cambria" pitchFamily="18" charset="0"/>
                  </a:rPr>
                  <a:t>Harbo</a:t>
                </a:r>
                <a:r>
                  <a:rPr lang="en-GB" sz="2400" dirty="0" smtClean="0">
                    <a:solidFill>
                      <a:schemeClr val="tx2"/>
                    </a:solidFill>
                    <a:latin typeface="Cambria" pitchFamily="18" charset="0"/>
                  </a:rPr>
                  <a:t>, 1998);</a:t>
                </a:r>
              </a:p>
              <a:p>
                <a:pPr marL="719138" lvl="1" indent="-342900" algn="just" eaLnBrk="1" hangingPunct="1">
                  <a:spcBef>
                    <a:spcPts val="1000"/>
                  </a:spcBef>
                  <a:buFont typeface="Arial" panose="020B0604020202020204" pitchFamily="34" charset="0"/>
                  <a:buChar char="•"/>
                  <a:defRPr/>
                </a:pPr>
                <a:r>
                  <a:rPr lang="en-GB" sz="2400" dirty="0">
                    <a:solidFill>
                      <a:schemeClr val="tx2"/>
                    </a:solidFill>
                    <a:latin typeface="Cambria" pitchFamily="18" charset="0"/>
                  </a:rPr>
                  <a:t>S</a:t>
                </a:r>
                <a:r>
                  <a:rPr lang="en-GB" sz="2400" dirty="0" smtClean="0">
                    <a:solidFill>
                      <a:schemeClr val="tx2"/>
                    </a:solidFill>
                    <a:latin typeface="Cambria" pitchFamily="18" charset="0"/>
                  </a:rPr>
                  <a:t>tacking and </a:t>
                </a:r>
                <a:r>
                  <a:rPr lang="en-GB" sz="2400" dirty="0" smtClean="0">
                    <a:solidFill>
                      <a:schemeClr val="tx2"/>
                    </a:solidFill>
                    <a:latin typeface="Cambria" pitchFamily="18" charset="0"/>
                    <a:hlinkClick r:id="rId3" action="ppaction://hlinksldjump"/>
                  </a:rPr>
                  <a:t>manipulating</a:t>
                </a:r>
                <a:r>
                  <a:rPr lang="en-GB" sz="2400" dirty="0" smtClean="0">
                    <a:solidFill>
                      <a:schemeClr val="tx2"/>
                    </a:solidFill>
                    <a:latin typeface="Cambria" pitchFamily="18" charset="0"/>
                  </a:rPr>
                  <a:t> country-specific VARX*</a:t>
                </a:r>
              </a:p>
              <a:p>
                <a:pPr algn="ctr">
                  <a:spcBef>
                    <a:spcPts val="1000"/>
                  </a:spcBef>
                </a:pPr>
                <a14:m>
                  <m:oMathPara xmlns:m="http://schemas.openxmlformats.org/officeDocument/2006/math">
                    <m:oMathParaPr>
                      <m:jc m:val="centerGroup"/>
                    </m:oMathParaPr>
                    <m:oMath xmlns:m="http://schemas.openxmlformats.org/officeDocument/2006/math">
                      <m:sSub>
                        <m:sSubPr>
                          <m:ctrlPr>
                            <a:rPr lang="it-IT" sz="2400" b="1" i="1">
                              <a:solidFill>
                                <a:schemeClr val="tx2"/>
                              </a:solidFill>
                              <a:latin typeface="Cambria Math"/>
                            </a:rPr>
                          </m:ctrlPr>
                        </m:sSubPr>
                        <m:e>
                          <m:r>
                            <a:rPr lang="en-US" sz="2400" b="1" i="1">
                              <a:solidFill>
                                <a:schemeClr val="tx2"/>
                              </a:solidFill>
                              <a:latin typeface="Cambria Math"/>
                            </a:rPr>
                            <m:t>𝒙</m:t>
                          </m:r>
                        </m:e>
                        <m:sub>
                          <m:r>
                            <a:rPr lang="en-US" sz="2400" b="1" i="1">
                              <a:solidFill>
                                <a:schemeClr val="tx2"/>
                              </a:solidFill>
                              <a:latin typeface="Cambria Math"/>
                            </a:rPr>
                            <m:t>𝒕</m:t>
                          </m:r>
                        </m:sub>
                      </m:sSub>
                      <m:r>
                        <a:rPr lang="en-US" sz="2400" b="1" i="1">
                          <a:solidFill>
                            <a:schemeClr val="tx2"/>
                          </a:solidFill>
                          <a:latin typeface="Cambria Math"/>
                        </a:rPr>
                        <m:t>= </m:t>
                      </m:r>
                      <m:sSub>
                        <m:sSubPr>
                          <m:ctrlPr>
                            <a:rPr lang="it-IT" sz="2400" b="1" i="1">
                              <a:solidFill>
                                <a:schemeClr val="tx2"/>
                              </a:solidFill>
                              <a:latin typeface="Cambria Math"/>
                            </a:rPr>
                          </m:ctrlPr>
                        </m:sSubPr>
                        <m:e>
                          <m:r>
                            <a:rPr lang="en-US" sz="2400" b="1" i="1">
                              <a:solidFill>
                                <a:schemeClr val="tx2"/>
                              </a:solidFill>
                              <a:latin typeface="Cambria Math"/>
                            </a:rPr>
                            <m:t>𝒃</m:t>
                          </m:r>
                        </m:e>
                        <m:sub>
                          <m:r>
                            <a:rPr lang="en-US" sz="2400" b="1" i="1">
                              <a:solidFill>
                                <a:schemeClr val="tx2"/>
                              </a:solidFill>
                              <a:latin typeface="Cambria Math"/>
                            </a:rPr>
                            <m:t>𝟎</m:t>
                          </m:r>
                        </m:sub>
                      </m:sSub>
                      <m:r>
                        <a:rPr lang="en-US" sz="2400" b="1" i="1">
                          <a:solidFill>
                            <a:schemeClr val="tx2"/>
                          </a:solidFill>
                          <a:latin typeface="Cambria Math"/>
                        </a:rPr>
                        <m:t>+</m:t>
                      </m:r>
                      <m:sSub>
                        <m:sSubPr>
                          <m:ctrlPr>
                            <a:rPr lang="it-IT" sz="2400" b="1" i="1">
                              <a:solidFill>
                                <a:schemeClr val="tx2"/>
                              </a:solidFill>
                              <a:latin typeface="Cambria Math"/>
                            </a:rPr>
                          </m:ctrlPr>
                        </m:sSubPr>
                        <m:e>
                          <m:r>
                            <a:rPr lang="en-US" sz="2400" b="1" i="1">
                              <a:solidFill>
                                <a:schemeClr val="tx2"/>
                              </a:solidFill>
                              <a:latin typeface="Cambria Math"/>
                            </a:rPr>
                            <m:t>𝒃</m:t>
                          </m:r>
                        </m:e>
                        <m:sub>
                          <m:r>
                            <a:rPr lang="en-US" sz="2400" b="1" i="1">
                              <a:solidFill>
                                <a:schemeClr val="tx2"/>
                              </a:solidFill>
                              <a:latin typeface="Cambria Math"/>
                            </a:rPr>
                            <m:t>𝟏</m:t>
                          </m:r>
                        </m:sub>
                      </m:sSub>
                      <m:r>
                        <a:rPr lang="en-US" sz="2400" b="1" i="1">
                          <a:solidFill>
                            <a:schemeClr val="tx2"/>
                          </a:solidFill>
                          <a:latin typeface="Cambria Math"/>
                        </a:rPr>
                        <m:t>𝒕</m:t>
                      </m:r>
                      <m:r>
                        <a:rPr lang="en-US" sz="2400" b="1" i="1">
                          <a:solidFill>
                            <a:schemeClr val="tx2"/>
                          </a:solidFill>
                          <a:latin typeface="Cambria Math"/>
                        </a:rPr>
                        <m:t>+</m:t>
                      </m:r>
                      <m:r>
                        <a:rPr lang="en-US" sz="2400" b="1" i="1">
                          <a:solidFill>
                            <a:schemeClr val="tx2"/>
                          </a:solidFill>
                          <a:latin typeface="Cambria Math"/>
                        </a:rPr>
                        <m:t>𝑭</m:t>
                      </m:r>
                      <m:sSub>
                        <m:sSubPr>
                          <m:ctrlPr>
                            <a:rPr lang="it-IT" sz="2400" b="1" i="1">
                              <a:solidFill>
                                <a:schemeClr val="tx2"/>
                              </a:solidFill>
                              <a:latin typeface="Cambria Math"/>
                            </a:rPr>
                          </m:ctrlPr>
                        </m:sSubPr>
                        <m:e>
                          <m:r>
                            <a:rPr lang="en-US" sz="2400" b="1" i="1">
                              <a:solidFill>
                                <a:schemeClr val="tx2"/>
                              </a:solidFill>
                              <a:latin typeface="Cambria Math"/>
                            </a:rPr>
                            <m:t>𝒙</m:t>
                          </m:r>
                        </m:e>
                        <m:sub>
                          <m:r>
                            <a:rPr lang="en-US" sz="2400" b="1" i="1">
                              <a:solidFill>
                                <a:schemeClr val="tx2"/>
                              </a:solidFill>
                              <a:latin typeface="Cambria Math"/>
                            </a:rPr>
                            <m:t>𝒕</m:t>
                          </m:r>
                          <m:r>
                            <a:rPr lang="en-US" sz="2400" b="1" i="1">
                              <a:solidFill>
                                <a:schemeClr val="tx2"/>
                              </a:solidFill>
                              <a:latin typeface="Cambria Math"/>
                            </a:rPr>
                            <m:t>−</m:t>
                          </m:r>
                          <m:r>
                            <a:rPr lang="en-US" sz="2400" b="1" i="1">
                              <a:solidFill>
                                <a:schemeClr val="tx2"/>
                              </a:solidFill>
                              <a:latin typeface="Cambria Math"/>
                            </a:rPr>
                            <m:t>𝟏</m:t>
                          </m:r>
                        </m:sub>
                      </m:sSub>
                      <m:r>
                        <a:rPr lang="en-US" sz="2400" b="1" i="1">
                          <a:solidFill>
                            <a:schemeClr val="tx2"/>
                          </a:solidFill>
                          <a:latin typeface="Cambria Math"/>
                        </a:rPr>
                        <m:t>+</m:t>
                      </m:r>
                      <m:sSub>
                        <m:sSubPr>
                          <m:ctrlPr>
                            <a:rPr lang="it-IT" sz="2400" b="1" i="1">
                              <a:solidFill>
                                <a:schemeClr val="tx2"/>
                              </a:solidFill>
                              <a:latin typeface="Cambria Math"/>
                            </a:rPr>
                          </m:ctrlPr>
                        </m:sSubPr>
                        <m:e>
                          <m:r>
                            <a:rPr lang="en-US" sz="2400" b="1" i="1">
                              <a:solidFill>
                                <a:schemeClr val="tx2"/>
                              </a:solidFill>
                              <a:latin typeface="Cambria Math"/>
                            </a:rPr>
                            <m:t>𝒗</m:t>
                          </m:r>
                        </m:e>
                        <m:sub>
                          <m:r>
                            <a:rPr lang="en-US" sz="2400" b="1" i="1">
                              <a:solidFill>
                                <a:schemeClr val="tx2"/>
                              </a:solidFill>
                              <a:latin typeface="Cambria Math"/>
                            </a:rPr>
                            <m:t>𝒕</m:t>
                          </m:r>
                        </m:sub>
                      </m:sSub>
                    </m:oMath>
                  </m:oMathPara>
                </a14:m>
                <a:endParaRPr lang="it-IT" sz="2400" b="1" i="1" dirty="0" smtClean="0">
                  <a:solidFill>
                    <a:schemeClr val="tx2"/>
                  </a:solidFill>
                  <a:latin typeface="Cambria Math"/>
                </a:endParaRPr>
              </a:p>
              <a:p>
                <a:pPr algn="ctr"/>
                <a14:m>
                  <m:oMath xmlns:m="http://schemas.openxmlformats.org/officeDocument/2006/math">
                    <m:r>
                      <a:rPr lang="en-US" sz="2400" b="1" i="1">
                        <a:solidFill>
                          <a:schemeClr val="tx2"/>
                        </a:solidFill>
                        <a:latin typeface="Cambria Math"/>
                      </a:rPr>
                      <m:t> </m:t>
                    </m:r>
                  </m:oMath>
                </a14:m>
                <a:r>
                  <a:rPr lang="en-GB" sz="2400" b="1" i="1" dirty="0">
                    <a:solidFill>
                      <a:schemeClr val="tx2"/>
                    </a:solidFill>
                    <a:latin typeface="Cambria Math"/>
                  </a:rPr>
                  <a:t>           </a:t>
                </a:r>
                <a:endParaRPr lang="en-GB" sz="1600" dirty="0">
                  <a:solidFill>
                    <a:schemeClr val="tx2"/>
                  </a:solidFill>
                  <a:latin typeface="Cambria" pitchFamily="18" charset="0"/>
                </a:endParaRPr>
              </a:p>
              <a:p>
                <a:pPr/>
                <a14:m>
                  <m:oMathPara xmlns:m="http://schemas.openxmlformats.org/officeDocument/2006/math">
                    <m:oMathParaPr>
                      <m:jc m:val="center"/>
                    </m:oMathParaPr>
                    <m:oMath xmlns:m="http://schemas.openxmlformats.org/officeDocument/2006/math">
                      <m:sSup>
                        <m:sSupPr>
                          <m:ctrlPr>
                            <a:rPr lang="it-IT" sz="2400" b="1" i="1">
                              <a:solidFill>
                                <a:schemeClr val="tx2"/>
                              </a:solidFill>
                              <a:latin typeface="Cambria Math"/>
                            </a:rPr>
                          </m:ctrlPr>
                        </m:sSupPr>
                        <m:e>
                          <m:r>
                            <m:rPr>
                              <m:sty m:val="p"/>
                            </m:rPr>
                            <a:rPr lang="en-US" sz="2400" b="1" i="1">
                              <a:solidFill>
                                <a:schemeClr val="tx2"/>
                              </a:solidFill>
                              <a:latin typeface="Cambria Math"/>
                            </a:rPr>
                            <m:t>Σ</m:t>
                          </m:r>
                        </m:e>
                        <m:sup>
                          <m:r>
                            <a:rPr lang="en-US" sz="2400" b="1" i="1">
                              <a:solidFill>
                                <a:schemeClr val="tx2"/>
                              </a:solidFill>
                              <a:latin typeface="Cambria Math"/>
                            </a:rPr>
                            <m:t>𝑣</m:t>
                          </m:r>
                        </m:sup>
                      </m:sSup>
                      <m:r>
                        <a:rPr lang="en-US" sz="2400" b="1" i="1">
                          <a:solidFill>
                            <a:schemeClr val="tx2"/>
                          </a:solidFill>
                          <a:latin typeface="Cambria Math"/>
                        </a:rPr>
                        <m:t>=</m:t>
                      </m:r>
                      <m:d>
                        <m:dPr>
                          <m:begChr m:val="["/>
                          <m:endChr m:val="]"/>
                          <m:ctrlPr>
                            <a:rPr lang="it-IT" sz="2400" b="1" i="1">
                              <a:solidFill>
                                <a:schemeClr val="tx2"/>
                              </a:solidFill>
                              <a:latin typeface="Cambria Math"/>
                            </a:rPr>
                          </m:ctrlPr>
                        </m:dPr>
                        <m:e>
                          <m:m>
                            <m:mPr>
                              <m:mcs>
                                <m:mc>
                                  <m:mcPr>
                                    <m:count m:val="3"/>
                                    <m:mcJc m:val="center"/>
                                  </m:mcPr>
                                </m:mc>
                              </m:mcs>
                              <m:ctrlPr>
                                <a:rPr lang="it-IT" sz="2400" b="1" i="1">
                                  <a:solidFill>
                                    <a:schemeClr val="tx2"/>
                                  </a:solidFill>
                                  <a:latin typeface="Cambria Math"/>
                                </a:rPr>
                              </m:ctrlPr>
                            </m:mPr>
                            <m:mr>
                              <m:e>
                                <m:sSubSup>
                                  <m:sSubSupPr>
                                    <m:ctrlPr>
                                      <a:rPr lang="it-IT" sz="2400" b="1" i="1">
                                        <a:solidFill>
                                          <a:schemeClr val="tx2"/>
                                        </a:solidFill>
                                        <a:latin typeface="Cambria Math"/>
                                      </a:rPr>
                                    </m:ctrlPr>
                                  </m:sSubSupPr>
                                  <m:e>
                                    <m:r>
                                      <m:rPr>
                                        <m:sty m:val="p"/>
                                      </m:rPr>
                                      <a:rPr lang="en-US" sz="2400" b="1" i="1">
                                        <a:solidFill>
                                          <a:schemeClr val="tx2"/>
                                        </a:solidFill>
                                        <a:latin typeface="Cambria Math"/>
                                      </a:rPr>
                                      <m:t>Σ</m:t>
                                    </m:r>
                                  </m:e>
                                  <m:sub>
                                    <m:r>
                                      <a:rPr lang="en-US" sz="2400" b="1" i="1">
                                        <a:solidFill>
                                          <a:schemeClr val="tx2"/>
                                        </a:solidFill>
                                        <a:latin typeface="Cambria Math"/>
                                      </a:rPr>
                                      <m:t>0</m:t>
                                    </m:r>
                                  </m:sub>
                                  <m:sup>
                                    <m:r>
                                      <a:rPr lang="en-US" sz="2400" b="1" i="1">
                                        <a:solidFill>
                                          <a:schemeClr val="tx2"/>
                                        </a:solidFill>
                                        <a:latin typeface="Cambria Math"/>
                                      </a:rPr>
                                      <m:t>𝑣</m:t>
                                    </m:r>
                                  </m:sup>
                                </m:sSubSup>
                              </m:e>
                              <m:e>
                                <m:r>
                                  <a:rPr lang="en-US" sz="2400" b="1" i="1">
                                    <a:solidFill>
                                      <a:schemeClr val="tx2"/>
                                    </a:solidFill>
                                    <a:latin typeface="Cambria Math"/>
                                  </a:rPr>
                                  <m:t>…</m:t>
                                </m:r>
                              </m:e>
                              <m:e>
                                <m:sSubSup>
                                  <m:sSubSupPr>
                                    <m:ctrlPr>
                                      <a:rPr lang="it-IT" sz="2400" b="1" i="1">
                                        <a:solidFill>
                                          <a:schemeClr val="tx2"/>
                                        </a:solidFill>
                                        <a:latin typeface="Cambria Math"/>
                                      </a:rPr>
                                    </m:ctrlPr>
                                  </m:sSubSupPr>
                                  <m:e>
                                    <m:r>
                                      <m:rPr>
                                        <m:sty m:val="p"/>
                                      </m:rPr>
                                      <a:rPr lang="en-US" sz="2400" b="1" i="1">
                                        <a:solidFill>
                                          <a:schemeClr val="tx2"/>
                                        </a:solidFill>
                                        <a:latin typeface="Cambria Math"/>
                                      </a:rPr>
                                      <m:t>Σ</m:t>
                                    </m:r>
                                  </m:e>
                                  <m:sub>
                                    <m:r>
                                      <a:rPr lang="en-US" sz="2400" b="1" i="1">
                                        <a:solidFill>
                                          <a:schemeClr val="tx2"/>
                                        </a:solidFill>
                                        <a:latin typeface="Cambria Math"/>
                                      </a:rPr>
                                      <m:t>0,</m:t>
                                    </m:r>
                                    <m:r>
                                      <a:rPr lang="en-US" sz="2400" b="1" i="1">
                                        <a:solidFill>
                                          <a:schemeClr val="tx2"/>
                                        </a:solidFill>
                                        <a:latin typeface="Cambria Math"/>
                                      </a:rPr>
                                      <m:t>𝑁</m:t>
                                    </m:r>
                                  </m:sub>
                                  <m:sup>
                                    <m:r>
                                      <a:rPr lang="en-US" sz="2400" b="1" i="1">
                                        <a:solidFill>
                                          <a:schemeClr val="tx2"/>
                                        </a:solidFill>
                                        <a:latin typeface="Cambria Math"/>
                                      </a:rPr>
                                      <m:t>𝑣</m:t>
                                    </m:r>
                                  </m:sup>
                                </m:sSubSup>
                              </m:e>
                            </m:mr>
                            <m:mr>
                              <m:e>
                                <m:r>
                                  <a:rPr lang="en-US" sz="2400" b="1" i="1">
                                    <a:solidFill>
                                      <a:schemeClr val="tx2"/>
                                    </a:solidFill>
                                    <a:latin typeface="Cambria Math"/>
                                  </a:rPr>
                                  <m:t>…</m:t>
                                </m:r>
                              </m:e>
                              <m:e>
                                <m:r>
                                  <a:rPr lang="en-US" sz="2400" b="1" i="1">
                                    <a:solidFill>
                                      <a:schemeClr val="tx2"/>
                                    </a:solidFill>
                                    <a:latin typeface="Cambria Math"/>
                                  </a:rPr>
                                  <m:t>…</m:t>
                                </m:r>
                              </m:e>
                              <m:e>
                                <m:r>
                                  <a:rPr lang="en-US" sz="2400" b="1" i="1">
                                    <a:solidFill>
                                      <a:schemeClr val="tx2"/>
                                    </a:solidFill>
                                    <a:latin typeface="Cambria Math"/>
                                  </a:rPr>
                                  <m:t>…</m:t>
                                </m:r>
                              </m:e>
                            </m:mr>
                            <m:mr>
                              <m:e>
                                <m:sSubSup>
                                  <m:sSubSupPr>
                                    <m:ctrlPr>
                                      <a:rPr lang="it-IT" sz="2400" b="1" i="1">
                                        <a:solidFill>
                                          <a:schemeClr val="tx2"/>
                                        </a:solidFill>
                                        <a:latin typeface="Cambria Math"/>
                                      </a:rPr>
                                    </m:ctrlPr>
                                  </m:sSubSupPr>
                                  <m:e>
                                    <m:r>
                                      <m:rPr>
                                        <m:sty m:val="p"/>
                                      </m:rPr>
                                      <a:rPr lang="en-US" sz="2400" b="1" i="1">
                                        <a:solidFill>
                                          <a:schemeClr val="tx2"/>
                                        </a:solidFill>
                                        <a:latin typeface="Cambria Math"/>
                                      </a:rPr>
                                      <m:t>Σ</m:t>
                                    </m:r>
                                  </m:e>
                                  <m:sub>
                                    <m:r>
                                      <a:rPr lang="en-US" sz="2400" b="1" i="1">
                                        <a:solidFill>
                                          <a:schemeClr val="tx2"/>
                                        </a:solidFill>
                                        <a:latin typeface="Cambria Math"/>
                                      </a:rPr>
                                      <m:t>𝑁</m:t>
                                    </m:r>
                                    <m:r>
                                      <a:rPr lang="en-US" sz="2400" b="1" i="1">
                                        <a:solidFill>
                                          <a:schemeClr val="tx2"/>
                                        </a:solidFill>
                                        <a:latin typeface="Cambria Math"/>
                                      </a:rPr>
                                      <m:t>,0</m:t>
                                    </m:r>
                                  </m:sub>
                                  <m:sup>
                                    <m:r>
                                      <a:rPr lang="en-US" sz="2400" b="1" i="1">
                                        <a:solidFill>
                                          <a:schemeClr val="tx2"/>
                                        </a:solidFill>
                                        <a:latin typeface="Cambria Math"/>
                                      </a:rPr>
                                      <m:t>𝑣</m:t>
                                    </m:r>
                                  </m:sup>
                                </m:sSubSup>
                              </m:e>
                              <m:e>
                                <m:r>
                                  <a:rPr lang="en-US" sz="2400" b="1" i="1">
                                    <a:solidFill>
                                      <a:schemeClr val="tx2"/>
                                    </a:solidFill>
                                    <a:latin typeface="Cambria Math"/>
                                  </a:rPr>
                                  <m:t>…</m:t>
                                </m:r>
                              </m:e>
                              <m:e>
                                <m:sSubSup>
                                  <m:sSubSupPr>
                                    <m:ctrlPr>
                                      <a:rPr lang="it-IT" sz="2400" b="1" i="1">
                                        <a:solidFill>
                                          <a:schemeClr val="tx2"/>
                                        </a:solidFill>
                                        <a:latin typeface="Cambria Math"/>
                                      </a:rPr>
                                    </m:ctrlPr>
                                  </m:sSubSupPr>
                                  <m:e>
                                    <m:r>
                                      <m:rPr>
                                        <m:sty m:val="p"/>
                                      </m:rPr>
                                      <a:rPr lang="en-US" sz="2400" b="1" i="1">
                                        <a:solidFill>
                                          <a:schemeClr val="tx2"/>
                                        </a:solidFill>
                                        <a:latin typeface="Cambria Math"/>
                                      </a:rPr>
                                      <m:t>Σ</m:t>
                                    </m:r>
                                  </m:e>
                                  <m:sub>
                                    <m:r>
                                      <a:rPr lang="en-US" sz="2400" b="1" i="1">
                                        <a:solidFill>
                                          <a:schemeClr val="tx2"/>
                                        </a:solidFill>
                                        <a:latin typeface="Cambria Math"/>
                                      </a:rPr>
                                      <m:t>𝑁</m:t>
                                    </m:r>
                                  </m:sub>
                                  <m:sup>
                                    <m:r>
                                      <a:rPr lang="en-US" sz="2400" b="1" i="1">
                                        <a:solidFill>
                                          <a:schemeClr val="tx2"/>
                                        </a:solidFill>
                                        <a:latin typeface="Cambria Math"/>
                                      </a:rPr>
                                      <m:t>𝑣</m:t>
                                    </m:r>
                                  </m:sup>
                                </m:sSubSup>
                              </m:e>
                            </m:mr>
                          </m:m>
                        </m:e>
                      </m:d>
                      <m:r>
                        <a:rPr lang="en-US" sz="2400" b="1" i="1">
                          <a:solidFill>
                            <a:schemeClr val="tx2"/>
                          </a:solidFill>
                          <a:latin typeface="Cambria Math"/>
                        </a:rPr>
                        <m:t>   </m:t>
                      </m:r>
                    </m:oMath>
                  </m:oMathPara>
                </a14:m>
                <a:endParaRPr lang="it-IT" sz="2400" b="1" i="1" dirty="0" smtClean="0">
                  <a:solidFill>
                    <a:schemeClr val="tx2"/>
                  </a:solidFill>
                  <a:latin typeface="Cambria Math"/>
                </a:endParaRPr>
              </a:p>
              <a:p>
                <a:pPr marL="719138" lvl="1" indent="-342900" algn="just" eaLnBrk="1" hangingPunct="1">
                  <a:spcBef>
                    <a:spcPts val="1200"/>
                  </a:spcBef>
                  <a:buFont typeface="Arial" panose="020B0604020202020204" pitchFamily="34" charset="0"/>
                  <a:buChar char="•"/>
                  <a:defRPr/>
                </a:pPr>
                <a:r>
                  <a:rPr lang="en-GB" sz="2400" dirty="0" smtClean="0">
                    <a:solidFill>
                      <a:schemeClr val="tx2"/>
                    </a:solidFill>
                    <a:latin typeface="Cambria" pitchFamily="18" charset="0"/>
                  </a:rPr>
                  <a:t>Can be solved recursively.</a:t>
                </a:r>
                <a:endParaRPr lang="en-GB" sz="2400" dirty="0">
                  <a:solidFill>
                    <a:schemeClr val="tx2"/>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237563" y="-20689"/>
                <a:ext cx="8640000" cy="5298886"/>
              </a:xfrm>
              <a:prstGeom prst="rect">
                <a:avLst/>
              </a:prstGeom>
              <a:blipFill rotWithShape="1">
                <a:blip r:embed="rId4"/>
                <a:stretch>
                  <a:fillRect t="-921" r="-1059" b="-161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41161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239541" y="240179"/>
            <a:ext cx="8735888" cy="637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Dataset and model set-up (1)</a:t>
            </a:r>
          </a:p>
          <a:p>
            <a:pPr marL="342900" lvl="1"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32 </a:t>
            </a:r>
            <a:r>
              <a:rPr lang="en-GB" sz="2400" dirty="0">
                <a:solidFill>
                  <a:schemeClr val="tx2"/>
                </a:solidFill>
                <a:latin typeface="Cambria" pitchFamily="18" charset="0"/>
              </a:rPr>
              <a:t>countries/areas representing  more than 80% of world GDP (e.g. US, Jap, UK, euro zone 12, Nordics, </a:t>
            </a:r>
            <a:r>
              <a:rPr lang="en-GB" sz="2400" dirty="0" smtClean="0">
                <a:solidFill>
                  <a:schemeClr val="tx2"/>
                </a:solidFill>
                <a:latin typeface="Cambria" pitchFamily="18" charset="0"/>
              </a:rPr>
              <a:t>BRIC, </a:t>
            </a:r>
            <a:r>
              <a:rPr lang="en-GB" sz="2400" dirty="0">
                <a:solidFill>
                  <a:schemeClr val="tx2"/>
                </a:solidFill>
                <a:latin typeface="Cambria" pitchFamily="18" charset="0"/>
              </a:rPr>
              <a:t>CESEE economies, Switzerland, Turkey).</a:t>
            </a:r>
          </a:p>
          <a:p>
            <a:pPr marL="342900" lvl="1" indent="-342900" algn="just" eaLnBrk="1" hangingPunct="1">
              <a:spcBef>
                <a:spcPct val="50000"/>
              </a:spcBef>
              <a:buFont typeface="Arial" panose="020B0604020202020204" pitchFamily="34" charset="0"/>
              <a:buChar char="•"/>
              <a:defRPr/>
            </a:pPr>
            <a:r>
              <a:rPr lang="en-GB" sz="2400" b="1" i="1" dirty="0">
                <a:solidFill>
                  <a:schemeClr val="tx2"/>
                </a:solidFill>
                <a:latin typeface="Cambria" pitchFamily="18" charset="0"/>
              </a:rPr>
              <a:t>Sources: </a:t>
            </a:r>
            <a:r>
              <a:rPr lang="en-GB" sz="2400" dirty="0">
                <a:solidFill>
                  <a:schemeClr val="tx2"/>
                </a:solidFill>
                <a:latin typeface="Cambria" pitchFamily="18" charset="0"/>
              </a:rPr>
              <a:t>mainly</a:t>
            </a:r>
            <a:r>
              <a:rPr lang="en-GB" sz="2400" b="1" i="1" dirty="0">
                <a:solidFill>
                  <a:schemeClr val="tx2"/>
                </a:solidFill>
                <a:latin typeface="Cambria" pitchFamily="18" charset="0"/>
              </a:rPr>
              <a:t> </a:t>
            </a:r>
            <a:r>
              <a:rPr lang="en-GB" sz="2400" dirty="0">
                <a:solidFill>
                  <a:schemeClr val="tx2"/>
                </a:solidFill>
                <a:latin typeface="Cambria" pitchFamily="18" charset="0"/>
              </a:rPr>
              <a:t>IMF (</a:t>
            </a:r>
            <a:r>
              <a:rPr lang="en-GB" sz="2400" dirty="0" err="1">
                <a:solidFill>
                  <a:schemeClr val="tx2"/>
                </a:solidFill>
                <a:latin typeface="Cambria" pitchFamily="18" charset="0"/>
              </a:rPr>
              <a:t>DoTS</a:t>
            </a:r>
            <a:r>
              <a:rPr lang="en-GB" sz="2400" dirty="0">
                <a:solidFill>
                  <a:schemeClr val="tx2"/>
                </a:solidFill>
                <a:latin typeface="Cambria" pitchFamily="18" charset="0"/>
              </a:rPr>
              <a:t>, IFS); Wu-Xia </a:t>
            </a:r>
            <a:r>
              <a:rPr lang="en-GB" sz="2400" dirty="0" smtClean="0">
                <a:solidFill>
                  <a:schemeClr val="tx2"/>
                </a:solidFill>
                <a:latin typeface="Cambria" pitchFamily="18" charset="0"/>
              </a:rPr>
              <a:t>websites</a:t>
            </a:r>
            <a:r>
              <a:rPr lang="en-GB" sz="2400" dirty="0">
                <a:solidFill>
                  <a:schemeClr val="tx2"/>
                </a:solidFill>
                <a:latin typeface="Cambria" pitchFamily="18" charset="0"/>
              </a:rPr>
              <a:t>. </a:t>
            </a:r>
            <a:endParaRPr lang="en-GB" sz="2400" dirty="0" smtClean="0">
              <a:solidFill>
                <a:schemeClr val="tx2"/>
              </a:solidFill>
              <a:latin typeface="Cambria" pitchFamily="18" charset="0"/>
            </a:endParaRPr>
          </a:p>
          <a:p>
            <a:pPr marL="342900" lvl="1" indent="-342900" algn="just" eaLnBrk="1" hangingPunct="1">
              <a:spcBef>
                <a:spcPct val="50000"/>
              </a:spcBef>
              <a:buFont typeface="Arial" panose="020B0604020202020204" pitchFamily="34" charset="0"/>
              <a:buChar char="•"/>
              <a:defRPr/>
            </a:pPr>
            <a:r>
              <a:rPr lang="en-GB" sz="2400" b="1" i="1" dirty="0" smtClean="0">
                <a:solidFill>
                  <a:schemeClr val="tx2"/>
                </a:solidFill>
                <a:latin typeface="Cambria" pitchFamily="18" charset="0"/>
              </a:rPr>
              <a:t>Annual </a:t>
            </a:r>
            <a:r>
              <a:rPr lang="en-GB" sz="2400" b="1" i="1" dirty="0">
                <a:solidFill>
                  <a:schemeClr val="tx2"/>
                </a:solidFill>
                <a:latin typeface="Cambria" pitchFamily="18" charset="0"/>
              </a:rPr>
              <a:t>data: </a:t>
            </a:r>
            <a:r>
              <a:rPr lang="en-GB" sz="2400" dirty="0">
                <a:solidFill>
                  <a:schemeClr val="tx2"/>
                </a:solidFill>
                <a:latin typeface="Cambria" pitchFamily="18" charset="0"/>
              </a:rPr>
              <a:t>Bilateral trade flows </a:t>
            </a:r>
            <a:r>
              <a:rPr lang="en-GB" sz="2400" dirty="0" smtClean="0">
                <a:solidFill>
                  <a:schemeClr val="tx2"/>
                </a:solidFill>
                <a:latin typeface="Cambria" pitchFamily="18" charset="0"/>
              </a:rPr>
              <a:t> 2014-2016 (for </a:t>
            </a:r>
            <a:r>
              <a:rPr lang="en-GB" sz="2400" dirty="0">
                <a:solidFill>
                  <a:schemeClr val="tx2"/>
                </a:solidFill>
                <a:latin typeface="Cambria" pitchFamily="18" charset="0"/>
              </a:rPr>
              <a:t>weights</a:t>
            </a:r>
            <a:r>
              <a:rPr lang="en-GB" sz="2400" dirty="0" smtClean="0">
                <a:solidFill>
                  <a:schemeClr val="tx2"/>
                </a:solidFill>
                <a:latin typeface="Cambria" pitchFamily="18" charset="0"/>
              </a:rPr>
              <a:t>).</a:t>
            </a:r>
          </a:p>
          <a:p>
            <a:pPr marL="342900" indent="-342900" algn="just" eaLnBrk="1" hangingPunct="1">
              <a:spcBef>
                <a:spcPct val="50000"/>
              </a:spcBef>
              <a:buFont typeface="Arial" panose="020B0604020202020204" pitchFamily="34" charset="0"/>
              <a:buChar char="•"/>
              <a:defRPr/>
            </a:pPr>
            <a:r>
              <a:rPr lang="en-GB" sz="2400" b="1" i="1" dirty="0" smtClean="0">
                <a:solidFill>
                  <a:schemeClr val="tx2"/>
                </a:solidFill>
                <a:latin typeface="Cambria" pitchFamily="18" charset="0"/>
              </a:rPr>
              <a:t>Monthly data: </a:t>
            </a:r>
            <a:r>
              <a:rPr lang="en-GB" sz="2400" dirty="0" smtClean="0">
                <a:solidFill>
                  <a:schemeClr val="tx2"/>
                </a:solidFill>
                <a:latin typeface="Cambria" pitchFamily="18" charset="0"/>
              </a:rPr>
              <a:t>Real GDP index*, CPI inflation, nominal exchange rate (</a:t>
            </a:r>
            <a:r>
              <a:rPr lang="en-GB" sz="2400" i="1" dirty="0" smtClean="0">
                <a:solidFill>
                  <a:schemeClr val="tx2"/>
                </a:solidFill>
                <a:latin typeface="Cambria" pitchFamily="18" charset="0"/>
              </a:rPr>
              <a:t>vis-à-vis</a:t>
            </a:r>
            <a:r>
              <a:rPr lang="en-GB" sz="2400" dirty="0" smtClean="0">
                <a:solidFill>
                  <a:schemeClr val="tx2"/>
                </a:solidFill>
                <a:latin typeface="Cambria" pitchFamily="18" charset="0"/>
              </a:rPr>
              <a:t> the euro), proxy for monetary policy, </a:t>
            </a:r>
            <a:r>
              <a:rPr lang="en-GB" sz="2400" dirty="0">
                <a:solidFill>
                  <a:schemeClr val="tx2"/>
                </a:solidFill>
                <a:latin typeface="Cambria" pitchFamily="18" charset="0"/>
              </a:rPr>
              <a:t>VIX </a:t>
            </a:r>
            <a:r>
              <a:rPr lang="en-GB" sz="2400" dirty="0" smtClean="0">
                <a:solidFill>
                  <a:schemeClr val="tx2"/>
                </a:solidFill>
                <a:latin typeface="Cambria" pitchFamily="18" charset="0"/>
              </a:rPr>
              <a:t>(Gambacorta </a:t>
            </a:r>
            <a:r>
              <a:rPr lang="en-GB" sz="2400" i="1" dirty="0">
                <a:solidFill>
                  <a:schemeClr val="tx2"/>
                </a:solidFill>
                <a:latin typeface="Cambria" pitchFamily="18" charset="0"/>
              </a:rPr>
              <a:t>et </a:t>
            </a:r>
            <a:r>
              <a:rPr lang="en-GB" sz="2400" i="1" dirty="0" smtClean="0">
                <a:solidFill>
                  <a:schemeClr val="tx2"/>
                </a:solidFill>
                <a:latin typeface="Cambria" pitchFamily="18" charset="0"/>
              </a:rPr>
              <a:t>al</a:t>
            </a:r>
            <a:r>
              <a:rPr lang="en-GB" sz="2400" dirty="0" smtClean="0">
                <a:solidFill>
                  <a:schemeClr val="tx2"/>
                </a:solidFill>
                <a:latin typeface="Cambria" pitchFamily="18" charset="0"/>
              </a:rPr>
              <a:t>, </a:t>
            </a:r>
            <a:r>
              <a:rPr lang="en-GB" sz="2400" dirty="0">
                <a:solidFill>
                  <a:schemeClr val="tx2"/>
                </a:solidFill>
                <a:latin typeface="Cambria" pitchFamily="18" charset="0"/>
              </a:rPr>
              <a:t>2014; Georgiadis, 2015 and Conti </a:t>
            </a:r>
            <a:r>
              <a:rPr lang="en-GB" sz="2400" i="1" dirty="0">
                <a:solidFill>
                  <a:schemeClr val="tx2"/>
                </a:solidFill>
                <a:latin typeface="Cambria" pitchFamily="18" charset="0"/>
              </a:rPr>
              <a:t>et </a:t>
            </a:r>
            <a:r>
              <a:rPr lang="en-GB" sz="2400" i="1" dirty="0" smtClean="0">
                <a:solidFill>
                  <a:schemeClr val="tx2"/>
                </a:solidFill>
                <a:latin typeface="Cambria" pitchFamily="18" charset="0"/>
              </a:rPr>
              <a:t>al</a:t>
            </a:r>
            <a:r>
              <a:rPr lang="en-GB" sz="2400" dirty="0" smtClean="0">
                <a:solidFill>
                  <a:schemeClr val="tx2"/>
                </a:solidFill>
                <a:latin typeface="Cambria" pitchFamily="18" charset="0"/>
              </a:rPr>
              <a:t>, </a:t>
            </a:r>
            <a:r>
              <a:rPr lang="en-GB" sz="2400" dirty="0">
                <a:solidFill>
                  <a:schemeClr val="tx2"/>
                </a:solidFill>
                <a:latin typeface="Cambria" pitchFamily="18" charset="0"/>
              </a:rPr>
              <a:t>2015), </a:t>
            </a:r>
            <a:r>
              <a:rPr lang="en-GB" sz="2400" dirty="0" smtClean="0">
                <a:solidFill>
                  <a:schemeClr val="tx2"/>
                </a:solidFill>
                <a:latin typeface="Cambria" pitchFamily="18" charset="0"/>
              </a:rPr>
              <a:t>oil </a:t>
            </a:r>
            <a:r>
              <a:rPr lang="en-GB" sz="2400" dirty="0">
                <a:solidFill>
                  <a:schemeClr val="tx2"/>
                </a:solidFill>
                <a:latin typeface="Cambria" pitchFamily="18" charset="0"/>
              </a:rPr>
              <a:t>price </a:t>
            </a:r>
            <a:r>
              <a:rPr lang="en-GB" sz="2400" dirty="0" smtClean="0">
                <a:solidFill>
                  <a:schemeClr val="tx2"/>
                </a:solidFill>
                <a:latin typeface="Cambria" pitchFamily="18" charset="0"/>
              </a:rPr>
              <a:t>index. January 2004 </a:t>
            </a:r>
            <a:r>
              <a:rPr lang="en-GB" sz="2400" dirty="0">
                <a:solidFill>
                  <a:schemeClr val="tx2"/>
                </a:solidFill>
                <a:latin typeface="Cambria" pitchFamily="18" charset="0"/>
              </a:rPr>
              <a:t>- December 2016. </a:t>
            </a:r>
            <a:endParaRPr lang="en-GB" sz="2400" dirty="0" smtClean="0">
              <a:solidFill>
                <a:schemeClr val="tx2"/>
              </a:solidFill>
              <a:latin typeface="Cambria" pitchFamily="18" charset="0"/>
            </a:endParaRPr>
          </a:p>
          <a:p>
            <a:pPr marL="1085850" lvl="1"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Real GDP index interpolated with IP to have monthly frequency (Chow – Lin method).</a:t>
            </a:r>
          </a:p>
          <a:p>
            <a:pPr marL="1085850" lvl="1"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Proxy for monetary policy: Wu-Xia’s (2016) shadow rates; three-month rate (Feldkircher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2017).</a:t>
            </a: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420662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239541" y="240179"/>
                <a:ext cx="8735888" cy="649447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Dataset and model set-up (2)</a:t>
                </a:r>
              </a:p>
              <a:p>
                <a:pPr marL="342900" indent="-342900" algn="just" eaLnBrk="1" hangingPunct="1">
                  <a:spcBef>
                    <a:spcPct val="50000"/>
                  </a:spcBef>
                  <a:buFont typeface="Arial" panose="020B0604020202020204" pitchFamily="34" charset="0"/>
                  <a:buChar char="•"/>
                  <a:defRPr/>
                </a:pPr>
                <a14:m>
                  <m:oMath xmlns:m="http://schemas.openxmlformats.org/officeDocument/2006/math">
                    <m:sSub>
                      <m:sSubPr>
                        <m:ctrlPr>
                          <a:rPr lang="en-GB" sz="2400" i="1">
                            <a:solidFill>
                              <a:schemeClr val="tx2"/>
                            </a:solidFill>
                            <a:latin typeface="Cambria Math"/>
                          </a:rPr>
                        </m:ctrlPr>
                      </m:sSubPr>
                      <m:e>
                        <m:r>
                          <a:rPr lang="it-IT" sz="2400" i="1">
                            <a:solidFill>
                              <a:schemeClr val="tx2"/>
                            </a:solidFill>
                            <a:latin typeface="Cambria Math"/>
                          </a:rPr>
                          <m:t>𝑥</m:t>
                        </m:r>
                      </m:e>
                      <m:sub>
                        <m:r>
                          <a:rPr lang="it-IT" sz="2400" i="1">
                            <a:solidFill>
                              <a:schemeClr val="tx2"/>
                            </a:solidFill>
                            <a:latin typeface="Cambria Math"/>
                          </a:rPr>
                          <m:t>𝑖𝑡</m:t>
                        </m:r>
                      </m:sub>
                    </m:sSub>
                    <m:r>
                      <a:rPr lang="it-IT" sz="2400" b="0" i="1" smtClean="0">
                        <a:solidFill>
                          <a:schemeClr val="tx2"/>
                        </a:solidFill>
                        <a:latin typeface="Cambria Math"/>
                      </a:rPr>
                      <m:t>′ ≝[</m:t>
                    </m:r>
                  </m:oMath>
                </a14:m>
                <a:r>
                  <a:rPr lang="en-GB" sz="2400" dirty="0">
                    <a:solidFill>
                      <a:schemeClr val="tx2"/>
                    </a:solidFill>
                    <a:latin typeface="Cambria" pitchFamily="18" charset="0"/>
                  </a:rPr>
                  <a:t>Real </a:t>
                </a:r>
                <a:r>
                  <a:rPr lang="en-GB" sz="2400" dirty="0" smtClean="0">
                    <a:solidFill>
                      <a:schemeClr val="tx2"/>
                    </a:solidFill>
                    <a:latin typeface="Cambria" pitchFamily="18" charset="0"/>
                  </a:rPr>
                  <a:t>GDP, </a:t>
                </a:r>
                <a:r>
                  <a:rPr lang="en-GB" sz="2400" dirty="0">
                    <a:solidFill>
                      <a:schemeClr val="tx2"/>
                    </a:solidFill>
                    <a:latin typeface="Cambria" pitchFamily="18" charset="0"/>
                  </a:rPr>
                  <a:t>CPI inflation</a:t>
                </a:r>
                <a:r>
                  <a:rPr lang="en-GB" sz="2400" dirty="0" smtClean="0">
                    <a:solidFill>
                      <a:schemeClr val="tx2"/>
                    </a:solidFill>
                    <a:latin typeface="Cambria" pitchFamily="18" charset="0"/>
                  </a:rPr>
                  <a:t>, exchange rate, interest rate];</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 </a:t>
                </a:r>
                <a14:m>
                  <m:oMath xmlns:m="http://schemas.openxmlformats.org/officeDocument/2006/math">
                    <m:sSubSup>
                      <m:sSubSupPr>
                        <m:ctrlPr>
                          <a:rPr lang="en-GB" sz="2400" i="1">
                            <a:solidFill>
                              <a:schemeClr val="tx2"/>
                            </a:solidFill>
                            <a:latin typeface="Cambria Math"/>
                          </a:rPr>
                        </m:ctrlPr>
                      </m:sSubSupPr>
                      <m:e>
                        <m:r>
                          <a:rPr lang="it-IT" sz="2400" i="1">
                            <a:solidFill>
                              <a:schemeClr val="tx2"/>
                            </a:solidFill>
                            <a:latin typeface="Cambria Math"/>
                          </a:rPr>
                          <m:t>𝑥</m:t>
                        </m:r>
                      </m:e>
                      <m:sub>
                        <m:r>
                          <a:rPr lang="it-IT" sz="2400" i="1">
                            <a:solidFill>
                              <a:schemeClr val="tx2"/>
                            </a:solidFill>
                            <a:latin typeface="Cambria Math"/>
                          </a:rPr>
                          <m:t>𝑖𝑡</m:t>
                        </m:r>
                        <m:r>
                          <a:rPr lang="it-IT" sz="2400" i="1">
                            <a:solidFill>
                              <a:schemeClr val="tx2"/>
                            </a:solidFill>
                            <a:latin typeface="Cambria Math"/>
                          </a:rPr>
                          <m:t> </m:t>
                        </m:r>
                      </m:sub>
                      <m:sup>
                        <m:r>
                          <a:rPr lang="it-IT" sz="2400" i="1">
                            <a:solidFill>
                              <a:schemeClr val="tx2"/>
                            </a:solidFill>
                            <a:latin typeface="Cambria Math"/>
                          </a:rPr>
                          <m:t>∗</m:t>
                        </m:r>
                      </m:sup>
                    </m:sSubSup>
                  </m:oMath>
                </a14:m>
                <a:r>
                  <a:rPr lang="en-GB" sz="2400" dirty="0" smtClean="0">
                    <a:solidFill>
                      <a:schemeClr val="tx2"/>
                    </a:solidFill>
                    <a:latin typeface="Cambria" pitchFamily="18" charset="0"/>
                  </a:rPr>
                  <a:t>’ </a:t>
                </a:r>
                <a14:m>
                  <m:oMath xmlns:m="http://schemas.openxmlformats.org/officeDocument/2006/math">
                    <m:r>
                      <a:rPr lang="it-IT" sz="2400" i="1">
                        <a:solidFill>
                          <a:schemeClr val="tx2"/>
                        </a:solidFill>
                        <a:latin typeface="Cambria Math"/>
                      </a:rPr>
                      <m:t>≝</m:t>
                    </m:r>
                  </m:oMath>
                </a14:m>
                <a:r>
                  <a:rPr lang="en-GB" sz="2400" dirty="0" smtClean="0">
                    <a:solidFill>
                      <a:schemeClr val="tx2"/>
                    </a:solidFill>
                    <a:latin typeface="Cambria" pitchFamily="18" charset="0"/>
                  </a:rPr>
                  <a:t> [FX Real </a:t>
                </a:r>
                <a:r>
                  <a:rPr lang="en-GB" sz="2400" dirty="0">
                    <a:solidFill>
                      <a:schemeClr val="tx2"/>
                    </a:solidFill>
                    <a:latin typeface="Cambria" pitchFamily="18" charset="0"/>
                  </a:rPr>
                  <a:t>GDP, </a:t>
                </a:r>
                <a:r>
                  <a:rPr lang="en-GB" sz="2400" dirty="0" smtClean="0">
                    <a:solidFill>
                      <a:schemeClr val="tx2"/>
                    </a:solidFill>
                    <a:latin typeface="Cambria" pitchFamily="18" charset="0"/>
                  </a:rPr>
                  <a:t>FX CPI </a:t>
                </a:r>
                <a:r>
                  <a:rPr lang="en-GB" sz="2400" dirty="0">
                    <a:solidFill>
                      <a:schemeClr val="tx2"/>
                    </a:solidFill>
                    <a:latin typeface="Cambria" pitchFamily="18" charset="0"/>
                  </a:rPr>
                  <a:t>inflation, </a:t>
                </a:r>
                <a:r>
                  <a:rPr lang="en-GB" sz="2400" dirty="0" smtClean="0">
                    <a:solidFill>
                      <a:schemeClr val="tx2"/>
                    </a:solidFill>
                    <a:latin typeface="Cambria" pitchFamily="18" charset="0"/>
                  </a:rPr>
                  <a:t>FX exchange </a:t>
                </a:r>
                <a:r>
                  <a:rPr lang="en-GB" sz="2400" dirty="0">
                    <a:solidFill>
                      <a:schemeClr val="tx2"/>
                    </a:solidFill>
                    <a:latin typeface="Cambria" pitchFamily="18" charset="0"/>
                  </a:rPr>
                  <a:t>rate, </a:t>
                </a:r>
                <a:r>
                  <a:rPr lang="en-GB" sz="2400" dirty="0" smtClean="0">
                    <a:solidFill>
                      <a:schemeClr val="tx2"/>
                    </a:solidFill>
                    <a:latin typeface="Cambria" pitchFamily="18" charset="0"/>
                  </a:rPr>
                  <a:t>FX interest rate</a:t>
                </a:r>
                <a:r>
                  <a:rPr lang="en-GB" sz="2400" dirty="0">
                    <a:solidFill>
                      <a:schemeClr val="tx2"/>
                    </a:solidFill>
                    <a:latin typeface="Cambria" pitchFamily="18" charset="0"/>
                  </a:rPr>
                  <a:t>]</a:t>
                </a:r>
                <a:r>
                  <a:rPr lang="en-GB" sz="2400" dirty="0" smtClean="0">
                    <a:solidFill>
                      <a:schemeClr val="tx2"/>
                    </a:solidFill>
                    <a:latin typeface="Cambria" pitchFamily="18" charset="0"/>
                  </a:rPr>
                  <a:t>;</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G’ </a:t>
                </a:r>
                <a14:m>
                  <m:oMath xmlns:m="http://schemas.openxmlformats.org/officeDocument/2006/math">
                    <m:r>
                      <a:rPr lang="it-IT" sz="2400" i="1">
                        <a:solidFill>
                          <a:schemeClr val="tx2"/>
                        </a:solidFill>
                        <a:latin typeface="Cambria Math"/>
                      </a:rPr>
                      <m:t>≝</m:t>
                    </m:r>
                  </m:oMath>
                </a14:m>
                <a:r>
                  <a:rPr lang="en-GB" sz="2400" dirty="0" smtClean="0">
                    <a:solidFill>
                      <a:schemeClr val="tx2"/>
                    </a:solidFill>
                    <a:latin typeface="Cambria" pitchFamily="18" charset="0"/>
                  </a:rPr>
                  <a:t> [VIX, </a:t>
                </a:r>
                <a:r>
                  <a:rPr lang="en-GB" sz="2400" dirty="0">
                    <a:solidFill>
                      <a:schemeClr val="tx2"/>
                    </a:solidFill>
                    <a:latin typeface="Cambria" pitchFamily="18" charset="0"/>
                  </a:rPr>
                  <a:t>oil price </a:t>
                </a:r>
                <a:r>
                  <a:rPr lang="en-GB" sz="2400" dirty="0" smtClean="0">
                    <a:solidFill>
                      <a:schemeClr val="tx2"/>
                    </a:solidFill>
                    <a:latin typeface="Cambria" pitchFamily="18" charset="0"/>
                  </a:rPr>
                  <a:t>index];</a:t>
                </a:r>
              </a:p>
              <a:p>
                <a:pPr marL="342900" indent="-342900" algn="just" eaLnBrk="1" hangingPunct="1">
                  <a:spcBef>
                    <a:spcPct val="50000"/>
                  </a:spcBef>
                  <a:buFont typeface="Arial" panose="020B0604020202020204" pitchFamily="34" charset="0"/>
                  <a:buChar char="•"/>
                  <a:defRPr/>
                </a:pPr>
                <a:r>
                  <a:rPr lang="en-US" sz="2400" dirty="0" smtClean="0">
                    <a:solidFill>
                      <a:schemeClr val="tx2"/>
                    </a:solidFill>
                    <a:latin typeface="Cambria" pitchFamily="18" charset="0"/>
                  </a:rPr>
                  <a:t>United </a:t>
                </a:r>
                <a:r>
                  <a:rPr lang="en-US" sz="2400" dirty="0">
                    <a:solidFill>
                      <a:schemeClr val="tx2"/>
                    </a:solidFill>
                    <a:latin typeface="Cambria" pitchFamily="18" charset="0"/>
                  </a:rPr>
                  <a:t>States country-model includes oil prices (Feldkircher, 2015) and the </a:t>
                </a:r>
                <a:r>
                  <a:rPr lang="en-US" sz="2400" dirty="0" smtClean="0">
                    <a:solidFill>
                      <a:schemeClr val="tx2"/>
                    </a:solidFill>
                    <a:latin typeface="Cambria" pitchFamily="18" charset="0"/>
                  </a:rPr>
                  <a:t>VIX </a:t>
                </a:r>
                <a:r>
                  <a:rPr lang="en-US" sz="2400" dirty="0">
                    <a:solidFill>
                      <a:schemeClr val="tx2"/>
                    </a:solidFill>
                    <a:latin typeface="Cambria" pitchFamily="18" charset="0"/>
                  </a:rPr>
                  <a:t>as endogenous variables (Chen </a:t>
                </a:r>
                <a:r>
                  <a:rPr lang="en-US" sz="2400" i="1" dirty="0">
                    <a:solidFill>
                      <a:schemeClr val="tx2"/>
                    </a:solidFill>
                    <a:latin typeface="Cambria" pitchFamily="18" charset="0"/>
                  </a:rPr>
                  <a:t>et al, </a:t>
                </a:r>
                <a:r>
                  <a:rPr lang="en-US" sz="2400" dirty="0">
                    <a:solidFill>
                      <a:schemeClr val="tx2"/>
                    </a:solidFill>
                    <a:latin typeface="Cambria" pitchFamily="18" charset="0"/>
                  </a:rPr>
                  <a:t>2017), while excluding foreign short-term rates, </a:t>
                </a:r>
                <a:r>
                  <a:rPr lang="en-US" sz="2400" dirty="0" smtClean="0">
                    <a:solidFill>
                      <a:schemeClr val="tx2"/>
                    </a:solidFill>
                    <a:latin typeface="Cambria" pitchFamily="18" charset="0"/>
                  </a:rPr>
                  <a:t>reflecting </a:t>
                </a:r>
                <a:r>
                  <a:rPr lang="en-US" sz="2400" dirty="0">
                    <a:solidFill>
                      <a:schemeClr val="tx2"/>
                    </a:solidFill>
                    <a:latin typeface="Cambria" pitchFamily="18" charset="0"/>
                  </a:rPr>
                  <a:t>the size and role of the financial market in that country (Dees </a:t>
                </a:r>
                <a:r>
                  <a:rPr lang="en-US" sz="2400" i="1" dirty="0">
                    <a:solidFill>
                      <a:schemeClr val="tx2"/>
                    </a:solidFill>
                    <a:latin typeface="Cambria" pitchFamily="18" charset="0"/>
                  </a:rPr>
                  <a:t>et al</a:t>
                </a:r>
                <a:r>
                  <a:rPr lang="en-US" sz="2400" dirty="0">
                    <a:solidFill>
                      <a:schemeClr val="tx2"/>
                    </a:solidFill>
                    <a:latin typeface="Cambria" pitchFamily="18" charset="0"/>
                  </a:rPr>
                  <a:t>, 2007</a:t>
                </a:r>
                <a:r>
                  <a:rPr lang="en-US" sz="2400" dirty="0" smtClean="0">
                    <a:solidFill>
                      <a:schemeClr val="tx2"/>
                    </a:solidFill>
                    <a:latin typeface="Cambria" pitchFamily="18" charset="0"/>
                  </a:rPr>
                  <a:t>);</a:t>
                </a:r>
              </a:p>
              <a:p>
                <a:pPr marL="342900" indent="-342900" algn="just" eaLnBrk="1" hangingPunct="1">
                  <a:spcBef>
                    <a:spcPct val="50000"/>
                  </a:spcBef>
                  <a:buFont typeface="Arial" panose="020B0604020202020204" pitchFamily="34" charset="0"/>
                  <a:buChar char="•"/>
                  <a:defRPr/>
                </a:pPr>
                <a:r>
                  <a:rPr lang="en-US" sz="2400" dirty="0">
                    <a:solidFill>
                      <a:schemeClr val="tx2"/>
                    </a:solidFill>
                    <a:latin typeface="Cambria" pitchFamily="18" charset="0"/>
                  </a:rPr>
                  <a:t>T</a:t>
                </a:r>
                <a:r>
                  <a:rPr lang="en-US" sz="2400" dirty="0" smtClean="0">
                    <a:solidFill>
                      <a:schemeClr val="tx2"/>
                    </a:solidFill>
                    <a:latin typeface="Cambria" pitchFamily="18" charset="0"/>
                  </a:rPr>
                  <a:t>ests for:</a:t>
                </a:r>
              </a:p>
              <a:p>
                <a:pPr marL="1085850" lvl="1" indent="-342900" algn="just" eaLnBrk="1" hangingPunct="1">
                  <a:spcBef>
                    <a:spcPts val="600"/>
                  </a:spcBef>
                  <a:buFont typeface="Arial" panose="020B0604020202020204" pitchFamily="34" charset="0"/>
                  <a:buChar char="•"/>
                  <a:defRPr/>
                </a:pPr>
                <a:r>
                  <a:rPr lang="en-US" sz="2400" dirty="0" smtClean="0">
                    <a:solidFill>
                      <a:schemeClr val="tx2"/>
                    </a:solidFill>
                    <a:latin typeface="Cambria" pitchFamily="18" charset="0"/>
                  </a:rPr>
                  <a:t>unit roots and cointegration rank;</a:t>
                </a:r>
              </a:p>
              <a:p>
                <a:pPr marL="1085850" lvl="1" indent="-342900" algn="just" eaLnBrk="1" hangingPunct="1">
                  <a:spcBef>
                    <a:spcPts val="600"/>
                  </a:spcBef>
                  <a:buFont typeface="Arial" panose="020B0604020202020204" pitchFamily="34" charset="0"/>
                  <a:buChar char="•"/>
                  <a:defRPr/>
                </a:pPr>
                <a:r>
                  <a:rPr lang="en-US" sz="2400" dirty="0" smtClean="0">
                    <a:solidFill>
                      <a:schemeClr val="tx2"/>
                    </a:solidFill>
                    <a:latin typeface="Cambria" pitchFamily="18" charset="0"/>
                  </a:rPr>
                  <a:t>model stability;</a:t>
                </a:r>
              </a:p>
              <a:p>
                <a:pPr marL="1085850" lvl="1" indent="-342900" algn="just" eaLnBrk="1" hangingPunct="1">
                  <a:spcBef>
                    <a:spcPts val="600"/>
                  </a:spcBef>
                  <a:buFont typeface="Arial" panose="020B0604020202020204" pitchFamily="34" charset="0"/>
                  <a:buChar char="•"/>
                  <a:defRPr/>
                </a:pPr>
                <a:r>
                  <a:rPr lang="en-US" sz="2400" dirty="0" smtClean="0">
                    <a:solidFill>
                      <a:schemeClr val="tx2"/>
                    </a:solidFill>
                    <a:latin typeface="Cambria" pitchFamily="18" charset="0"/>
                  </a:rPr>
                  <a:t> </a:t>
                </a:r>
                <a:r>
                  <a:rPr lang="en-US" sz="2400" dirty="0" smtClean="0">
                    <a:solidFill>
                      <a:schemeClr val="tx2"/>
                    </a:solidFill>
                    <a:latin typeface="Cambria" pitchFamily="18" charset="0"/>
                    <a:hlinkClick r:id="rId3" action="ppaction://hlinksldjump"/>
                  </a:rPr>
                  <a:t>weak exogeneity </a:t>
                </a:r>
                <a:r>
                  <a:rPr lang="en-US" sz="2400" dirty="0" smtClean="0">
                    <a:solidFill>
                      <a:schemeClr val="tx2"/>
                    </a:solidFill>
                    <a:latin typeface="Cambria" pitchFamily="18" charset="0"/>
                  </a:rPr>
                  <a:t>;</a:t>
                </a:r>
              </a:p>
              <a:p>
                <a:pPr marL="1085850" lvl="1" indent="-342900" algn="just" eaLnBrk="1" hangingPunct="1">
                  <a:spcBef>
                    <a:spcPts val="600"/>
                  </a:spcBef>
                  <a:buFont typeface="Arial" panose="020B0604020202020204" pitchFamily="34" charset="0"/>
                  <a:buChar char="•"/>
                  <a:defRPr/>
                </a:pPr>
                <a:r>
                  <a:rPr lang="en-US" sz="2400" dirty="0" smtClean="0">
                    <a:solidFill>
                      <a:schemeClr val="tx2"/>
                    </a:solidFill>
                    <a:latin typeface="Cambria" pitchFamily="18" charset="0"/>
                  </a:rPr>
                  <a:t>number of lags.  </a:t>
                </a:r>
                <a:endParaRPr lang="en-GB" sz="2400" dirty="0">
                  <a:solidFill>
                    <a:schemeClr val="tx2"/>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239541" y="240179"/>
                <a:ext cx="8735888" cy="6494470"/>
              </a:xfrm>
              <a:prstGeom prst="rect">
                <a:avLst/>
              </a:prstGeom>
              <a:blipFill rotWithShape="1">
                <a:blip r:embed="rId4"/>
                <a:stretch>
                  <a:fillRect l="-907" t="-750" r="-1117" b="-112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439169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239541" y="240179"/>
            <a:ext cx="8735888"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Dataset and model set-up (3)</a:t>
            </a:r>
          </a:p>
          <a:p>
            <a:pPr algn="just" eaLnBrk="1" hangingPunct="1">
              <a:spcBef>
                <a:spcPct val="50000"/>
              </a:spcBef>
              <a:defRPr/>
            </a:pPr>
            <a:r>
              <a:rPr lang="en-US" sz="2400" dirty="0" smtClean="0">
                <a:solidFill>
                  <a:schemeClr val="tx2"/>
                </a:solidFill>
                <a:latin typeface="Cambria" pitchFamily="18" charset="0"/>
              </a:rPr>
              <a:t>Country weights:</a:t>
            </a:r>
          </a:p>
          <a:p>
            <a:pPr algn="just" eaLnBrk="1" hangingPunct="1">
              <a:spcBef>
                <a:spcPct val="50000"/>
              </a:spcBef>
              <a:defRPr/>
            </a:pPr>
            <a:endParaRPr lang="en-US" sz="2400" dirty="0">
              <a:solidFill>
                <a:schemeClr val="tx2"/>
              </a:solidFill>
              <a:latin typeface="Cambria" pitchFamily="18" charset="0"/>
            </a:endParaRPr>
          </a:p>
          <a:p>
            <a:pPr algn="just" eaLnBrk="1" hangingPunct="1">
              <a:spcBef>
                <a:spcPct val="50000"/>
              </a:spcBef>
              <a:defRPr/>
            </a:pPr>
            <a:endParaRPr lang="en-US" sz="2400" dirty="0" smtClean="0">
              <a:solidFill>
                <a:schemeClr val="tx2"/>
              </a:solidFill>
              <a:latin typeface="Cambria" pitchFamily="18" charset="0"/>
            </a:endParaRPr>
          </a:p>
          <a:p>
            <a:pPr algn="just" eaLnBrk="1" hangingPunct="1">
              <a:spcBef>
                <a:spcPct val="50000"/>
              </a:spcBef>
              <a:defRPr/>
            </a:pPr>
            <a:endParaRPr lang="en-US" sz="2400" dirty="0">
              <a:solidFill>
                <a:schemeClr val="tx2"/>
              </a:solidFill>
              <a:latin typeface="Cambria" pitchFamily="18" charset="0"/>
            </a:endParaRPr>
          </a:p>
          <a:p>
            <a:pPr algn="just" eaLnBrk="1" hangingPunct="1">
              <a:spcBef>
                <a:spcPct val="50000"/>
              </a:spcBef>
              <a:defRPr/>
            </a:pPr>
            <a:endParaRPr lang="en-US" sz="2400" dirty="0" smtClean="0">
              <a:solidFill>
                <a:schemeClr val="tx2"/>
              </a:solidFill>
              <a:latin typeface="Cambria" pitchFamily="18" charset="0"/>
            </a:endParaRPr>
          </a:p>
          <a:p>
            <a:pPr algn="just" eaLnBrk="1" hangingPunct="1">
              <a:spcBef>
                <a:spcPct val="50000"/>
              </a:spcBef>
              <a:defRPr/>
            </a:pPr>
            <a:endParaRPr lang="en-US" sz="2400" dirty="0">
              <a:solidFill>
                <a:schemeClr val="tx2"/>
              </a:solidFill>
              <a:latin typeface="Cambria" pitchFamily="18" charset="0"/>
            </a:endParaRPr>
          </a:p>
          <a:p>
            <a:pPr algn="just" eaLnBrk="1" hangingPunct="1">
              <a:spcBef>
                <a:spcPct val="50000"/>
              </a:spcBef>
              <a:defRPr/>
            </a:pPr>
            <a:endParaRPr lang="en-US" sz="2400" dirty="0" smtClean="0">
              <a:solidFill>
                <a:schemeClr val="tx2"/>
              </a:solidFill>
              <a:latin typeface="Cambria" pitchFamily="18" charset="0"/>
            </a:endParaRPr>
          </a:p>
          <a:p>
            <a:pPr algn="just" eaLnBrk="1" hangingPunct="1">
              <a:spcBef>
                <a:spcPct val="50000"/>
              </a:spcBef>
              <a:defRPr/>
            </a:pPr>
            <a:endParaRPr lang="en-US" sz="2400" dirty="0">
              <a:solidFill>
                <a:schemeClr val="tx2"/>
              </a:solidFill>
              <a:latin typeface="Cambria" pitchFamily="18" charset="0"/>
            </a:endParaRPr>
          </a:p>
          <a:p>
            <a:pPr algn="just" eaLnBrk="1" hangingPunct="1">
              <a:spcBef>
                <a:spcPct val="50000"/>
              </a:spcBef>
              <a:defRPr/>
            </a:pPr>
            <a:endParaRPr lang="en-US" sz="2400" dirty="0" smtClean="0">
              <a:solidFill>
                <a:schemeClr val="tx2"/>
              </a:solidFill>
              <a:latin typeface="Cambria" pitchFamily="18" charset="0"/>
            </a:endParaRPr>
          </a:p>
          <a:p>
            <a:pPr algn="just" eaLnBrk="1" hangingPunct="1">
              <a:spcBef>
                <a:spcPct val="50000"/>
              </a:spcBef>
              <a:defRPr/>
            </a:pPr>
            <a:r>
              <a:rPr lang="en-US" sz="2400" dirty="0" smtClean="0">
                <a:solidFill>
                  <a:schemeClr val="tx2"/>
                </a:solidFill>
                <a:latin typeface="Cambria" pitchFamily="18" charset="0"/>
              </a:rPr>
              <a:t>Granularity condition met.</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938" y="1247775"/>
            <a:ext cx="8620125" cy="460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151743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237563" y="37057"/>
                <a:ext cx="8640000" cy="406912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effectLst/>
                    <a:latin typeface="Cambria" pitchFamily="18" charset="0"/>
                  </a:rPr>
                  <a:t>Shock identification(1)</a:t>
                </a:r>
                <a:r>
                  <a:rPr lang="en-GB" sz="2400" b="1" i="1" dirty="0" smtClean="0">
                    <a:solidFill>
                      <a:schemeClr val="tx2"/>
                    </a:solidFill>
                    <a:latin typeface="Cambria" pitchFamily="18" charset="0"/>
                  </a:rPr>
                  <a:t> </a:t>
                </a:r>
              </a:p>
              <a:p>
                <a:pPr marL="715963" lvl="1" indent="-358775" algn="just" eaLnBrk="1" hangingPunct="1">
                  <a:spcBef>
                    <a:spcPct val="50000"/>
                  </a:spcBef>
                  <a:buFont typeface="Arial" panose="020B0604020202020204" pitchFamily="34" charset="0"/>
                  <a:buChar char="•"/>
                  <a:defRPr/>
                </a:pPr>
                <a:r>
                  <a:rPr lang="en-GB" sz="2400" b="1" i="1" dirty="0" smtClean="0">
                    <a:solidFill>
                      <a:schemeClr val="tx2"/>
                    </a:solidFill>
                    <a:latin typeface="Cambria" pitchFamily="18" charset="0"/>
                  </a:rPr>
                  <a:t>Shock</a:t>
                </a:r>
                <a:r>
                  <a:rPr lang="en-GB" sz="2400" dirty="0" smtClean="0">
                    <a:solidFill>
                      <a:schemeClr val="tx2"/>
                    </a:solidFill>
                    <a:latin typeface="Cambria" pitchFamily="18" charset="0"/>
                  </a:rPr>
                  <a:t> </a:t>
                </a:r>
                <a:r>
                  <a:rPr lang="en-GB" sz="2400" dirty="0">
                    <a:solidFill>
                      <a:schemeClr val="tx2"/>
                    </a:solidFill>
                    <a:latin typeface="Cambria" pitchFamily="18" charset="0"/>
                  </a:rPr>
                  <a:t>(monetary policy proxy)</a:t>
                </a:r>
                <a:r>
                  <a:rPr lang="en-GB" sz="2400" b="1" i="1" dirty="0">
                    <a:solidFill>
                      <a:schemeClr val="tx2"/>
                    </a:solidFill>
                    <a:latin typeface="Cambria" pitchFamily="18" charset="0"/>
                  </a:rPr>
                  <a:t> to the Euro area </a:t>
                </a:r>
                <a:r>
                  <a:rPr lang="en-GB" sz="2400" dirty="0">
                    <a:solidFill>
                      <a:schemeClr val="tx2"/>
                    </a:solidFill>
                    <a:latin typeface="Cambria" pitchFamily="18" charset="0"/>
                  </a:rPr>
                  <a:t>and analysis of its propagation (1 </a:t>
                </a:r>
                <a:r>
                  <a:rPr lang="en-GB" sz="2400" dirty="0" err="1">
                    <a:solidFill>
                      <a:schemeClr val="tx2"/>
                    </a:solidFill>
                    <a:latin typeface="Cambria" pitchFamily="18" charset="0"/>
                  </a:rPr>
                  <a:t>s.e.</a:t>
                </a:r>
                <a:r>
                  <a:rPr lang="en-GB" sz="2400" dirty="0">
                    <a:solidFill>
                      <a:schemeClr val="tx2"/>
                    </a:solidFill>
                    <a:latin typeface="Cambria" pitchFamily="18" charset="0"/>
                  </a:rPr>
                  <a:t> increase in the shadow </a:t>
                </a:r>
                <a:r>
                  <a:rPr lang="en-GB" sz="2400" dirty="0" smtClean="0">
                    <a:solidFill>
                      <a:schemeClr val="tx2"/>
                    </a:solidFill>
                    <a:latin typeface="Cambria" pitchFamily="18" charset="0"/>
                  </a:rPr>
                  <a:t>rate – 20 </a:t>
                </a:r>
                <a:r>
                  <a:rPr lang="en-GB" sz="2400" dirty="0" err="1" smtClean="0">
                    <a:solidFill>
                      <a:schemeClr val="tx2"/>
                    </a:solidFill>
                    <a:latin typeface="Cambria" pitchFamily="18" charset="0"/>
                  </a:rPr>
                  <a:t>b.p</a:t>
                </a:r>
                <a:r>
                  <a:rPr lang="en-GB" sz="2400" dirty="0" smtClean="0">
                    <a:solidFill>
                      <a:schemeClr val="tx2"/>
                    </a:solidFill>
                    <a:latin typeface="Cambria" pitchFamily="18" charset="0"/>
                  </a:rPr>
                  <a:t>.);</a:t>
                </a:r>
                <a:endParaRPr lang="en-GB" sz="2400" u="sng" dirty="0" smtClean="0">
                  <a:solidFill>
                    <a:schemeClr val="tx2"/>
                  </a:solidFill>
                  <a:latin typeface="Cambria" pitchFamily="18" charset="0"/>
                </a:endParaRPr>
              </a:p>
              <a:p>
                <a:pPr marL="715963" lvl="1" indent="-358775" algn="just" eaLnBrk="1" hangingPunct="1">
                  <a:spcBef>
                    <a:spcPct val="50000"/>
                  </a:spcBef>
                  <a:buFont typeface="Arial" panose="020B0604020202020204" pitchFamily="34" charset="0"/>
                  <a:buChar char="•"/>
                  <a:defRPr/>
                </a:pPr>
                <a14:m>
                  <m:oMath xmlns:m="http://schemas.openxmlformats.org/officeDocument/2006/math">
                    <m:sSub>
                      <m:sSubPr>
                        <m:ctrlPr>
                          <a:rPr lang="it-IT" sz="2400" b="1" i="1" smtClean="0">
                            <a:solidFill>
                              <a:schemeClr val="tx2"/>
                            </a:solidFill>
                            <a:latin typeface="Cambria Math"/>
                          </a:rPr>
                        </m:ctrlPr>
                      </m:sSubPr>
                      <m:e>
                        <m:r>
                          <a:rPr lang="en-US" sz="2400" b="1" i="1">
                            <a:solidFill>
                              <a:schemeClr val="tx2"/>
                            </a:solidFill>
                            <a:latin typeface="Cambria Math"/>
                          </a:rPr>
                          <m:t>𝑷</m:t>
                        </m:r>
                      </m:e>
                      <m:sub>
                        <m:r>
                          <a:rPr lang="en-US" sz="2400" b="1" i="1">
                            <a:solidFill>
                              <a:schemeClr val="tx2"/>
                            </a:solidFill>
                            <a:latin typeface="Cambria Math"/>
                          </a:rPr>
                          <m:t>𝟎</m:t>
                        </m:r>
                      </m:sub>
                    </m:sSub>
                    <m:sSub>
                      <m:sSubPr>
                        <m:ctrlPr>
                          <a:rPr lang="it-IT" sz="2400" b="1" i="1">
                            <a:solidFill>
                              <a:schemeClr val="tx2"/>
                            </a:solidFill>
                            <a:latin typeface="Cambria Math"/>
                          </a:rPr>
                        </m:ctrlPr>
                      </m:sSubPr>
                      <m:e>
                        <m:r>
                          <a:rPr lang="en-US" sz="2400" b="1" i="1">
                            <a:solidFill>
                              <a:schemeClr val="tx2"/>
                            </a:solidFill>
                            <a:latin typeface="Cambria Math"/>
                          </a:rPr>
                          <m:t>𝒙</m:t>
                        </m:r>
                      </m:e>
                      <m:sub>
                        <m:r>
                          <a:rPr lang="en-US" sz="2400" b="1" i="1">
                            <a:solidFill>
                              <a:schemeClr val="tx2"/>
                            </a:solidFill>
                            <a:latin typeface="Cambria Math"/>
                          </a:rPr>
                          <m:t>𝒕</m:t>
                        </m:r>
                      </m:sub>
                    </m:sSub>
                    <m:r>
                      <a:rPr lang="en-US" sz="2400" b="1" i="1">
                        <a:solidFill>
                          <a:schemeClr val="tx2"/>
                        </a:solidFill>
                        <a:latin typeface="Cambria Math"/>
                      </a:rPr>
                      <m:t>=</m:t>
                    </m:r>
                    <m:sSub>
                      <m:sSubPr>
                        <m:ctrlPr>
                          <a:rPr lang="it-IT" sz="2400" b="1" i="1">
                            <a:solidFill>
                              <a:schemeClr val="tx2"/>
                            </a:solidFill>
                            <a:latin typeface="Cambria Math"/>
                          </a:rPr>
                        </m:ctrlPr>
                      </m:sSubPr>
                      <m:e>
                        <m:r>
                          <a:rPr lang="en-US" sz="2400" b="1" i="1">
                            <a:solidFill>
                              <a:schemeClr val="tx2"/>
                            </a:solidFill>
                            <a:latin typeface="Cambria Math"/>
                          </a:rPr>
                          <m:t>𝑷</m:t>
                        </m:r>
                      </m:e>
                      <m:sub>
                        <m:r>
                          <a:rPr lang="en-US" sz="2400" b="1" i="1">
                            <a:solidFill>
                              <a:schemeClr val="tx2"/>
                            </a:solidFill>
                            <a:latin typeface="Cambria Math"/>
                          </a:rPr>
                          <m:t>𝟎</m:t>
                        </m:r>
                      </m:sub>
                    </m:sSub>
                    <m:sSub>
                      <m:sSubPr>
                        <m:ctrlPr>
                          <a:rPr lang="it-IT" sz="2400" b="1" i="1">
                            <a:solidFill>
                              <a:schemeClr val="tx2"/>
                            </a:solidFill>
                            <a:latin typeface="Cambria Math"/>
                          </a:rPr>
                        </m:ctrlPr>
                      </m:sSubPr>
                      <m:e>
                        <m:r>
                          <a:rPr lang="en-US" sz="2400" b="1" i="1">
                            <a:solidFill>
                              <a:schemeClr val="tx2"/>
                            </a:solidFill>
                            <a:latin typeface="Cambria Math"/>
                          </a:rPr>
                          <m:t>𝒃</m:t>
                        </m:r>
                      </m:e>
                      <m:sub>
                        <m:r>
                          <a:rPr lang="en-US" sz="2400" b="1" i="1">
                            <a:solidFill>
                              <a:schemeClr val="tx2"/>
                            </a:solidFill>
                            <a:latin typeface="Cambria Math"/>
                          </a:rPr>
                          <m:t>𝟎</m:t>
                        </m:r>
                      </m:sub>
                    </m:sSub>
                    <m:r>
                      <a:rPr lang="en-US" sz="2400" b="1" i="1">
                        <a:solidFill>
                          <a:schemeClr val="tx2"/>
                        </a:solidFill>
                        <a:latin typeface="Cambria Math"/>
                      </a:rPr>
                      <m:t>+</m:t>
                    </m:r>
                    <m:sSub>
                      <m:sSubPr>
                        <m:ctrlPr>
                          <a:rPr lang="it-IT" sz="2400" b="1" i="1">
                            <a:solidFill>
                              <a:schemeClr val="tx2"/>
                            </a:solidFill>
                            <a:latin typeface="Cambria Math"/>
                          </a:rPr>
                        </m:ctrlPr>
                      </m:sSubPr>
                      <m:e>
                        <m:r>
                          <a:rPr lang="en-US" sz="2400" b="1" i="1">
                            <a:solidFill>
                              <a:schemeClr val="tx2"/>
                            </a:solidFill>
                            <a:latin typeface="Cambria Math"/>
                          </a:rPr>
                          <m:t>𝑷</m:t>
                        </m:r>
                      </m:e>
                      <m:sub>
                        <m:r>
                          <a:rPr lang="en-US" sz="2400" b="1" i="1">
                            <a:solidFill>
                              <a:schemeClr val="tx2"/>
                            </a:solidFill>
                            <a:latin typeface="Cambria Math"/>
                          </a:rPr>
                          <m:t>𝟎</m:t>
                        </m:r>
                      </m:sub>
                    </m:sSub>
                    <m:sSub>
                      <m:sSubPr>
                        <m:ctrlPr>
                          <a:rPr lang="it-IT" sz="2400" b="1" i="1">
                            <a:solidFill>
                              <a:schemeClr val="tx2"/>
                            </a:solidFill>
                            <a:latin typeface="Cambria Math"/>
                          </a:rPr>
                        </m:ctrlPr>
                      </m:sSubPr>
                      <m:e>
                        <m:r>
                          <a:rPr lang="en-US" sz="2400" b="1" i="1">
                            <a:solidFill>
                              <a:schemeClr val="tx2"/>
                            </a:solidFill>
                            <a:latin typeface="Cambria Math"/>
                          </a:rPr>
                          <m:t>𝒃</m:t>
                        </m:r>
                      </m:e>
                      <m:sub>
                        <m:r>
                          <a:rPr lang="en-US" sz="2400" b="1" i="1">
                            <a:solidFill>
                              <a:schemeClr val="tx2"/>
                            </a:solidFill>
                            <a:latin typeface="Cambria Math"/>
                          </a:rPr>
                          <m:t>𝟏</m:t>
                        </m:r>
                      </m:sub>
                    </m:sSub>
                    <m:r>
                      <a:rPr lang="en-US" sz="2400" b="1" i="1">
                        <a:solidFill>
                          <a:schemeClr val="tx2"/>
                        </a:solidFill>
                        <a:latin typeface="Cambria Math"/>
                      </a:rPr>
                      <m:t>𝒕</m:t>
                    </m:r>
                    <m:r>
                      <a:rPr lang="en-US" sz="2400" b="1" i="1">
                        <a:solidFill>
                          <a:schemeClr val="tx2"/>
                        </a:solidFill>
                        <a:latin typeface="Cambria Math"/>
                      </a:rPr>
                      <m:t>+</m:t>
                    </m:r>
                    <m:sSub>
                      <m:sSubPr>
                        <m:ctrlPr>
                          <a:rPr lang="it-IT" sz="2400" b="1" i="1">
                            <a:solidFill>
                              <a:schemeClr val="tx2"/>
                            </a:solidFill>
                            <a:latin typeface="Cambria Math"/>
                          </a:rPr>
                        </m:ctrlPr>
                      </m:sSubPr>
                      <m:e>
                        <m:r>
                          <a:rPr lang="en-US" sz="2400" b="1" i="1">
                            <a:solidFill>
                              <a:schemeClr val="tx2"/>
                            </a:solidFill>
                            <a:latin typeface="Cambria Math"/>
                          </a:rPr>
                          <m:t>𝑷</m:t>
                        </m:r>
                      </m:e>
                      <m:sub>
                        <m:r>
                          <a:rPr lang="en-US" sz="2400" b="1" i="1">
                            <a:solidFill>
                              <a:schemeClr val="tx2"/>
                            </a:solidFill>
                            <a:latin typeface="Cambria Math"/>
                          </a:rPr>
                          <m:t>𝟎</m:t>
                        </m:r>
                      </m:sub>
                    </m:sSub>
                    <m:r>
                      <a:rPr lang="en-US" sz="2400" b="1" i="1">
                        <a:solidFill>
                          <a:schemeClr val="tx2"/>
                        </a:solidFill>
                        <a:latin typeface="Cambria Math"/>
                      </a:rPr>
                      <m:t>𝑭</m:t>
                    </m:r>
                    <m:sSub>
                      <m:sSubPr>
                        <m:ctrlPr>
                          <a:rPr lang="it-IT" sz="2400" b="1" i="1">
                            <a:solidFill>
                              <a:schemeClr val="tx2"/>
                            </a:solidFill>
                            <a:latin typeface="Cambria Math"/>
                          </a:rPr>
                        </m:ctrlPr>
                      </m:sSubPr>
                      <m:e>
                        <m:r>
                          <a:rPr lang="en-US" sz="2400" b="1" i="1">
                            <a:solidFill>
                              <a:schemeClr val="tx2"/>
                            </a:solidFill>
                            <a:latin typeface="Cambria Math"/>
                          </a:rPr>
                          <m:t>𝒙</m:t>
                        </m:r>
                      </m:e>
                      <m:sub>
                        <m:r>
                          <a:rPr lang="en-US" sz="2400" b="1" i="1">
                            <a:solidFill>
                              <a:schemeClr val="tx2"/>
                            </a:solidFill>
                            <a:latin typeface="Cambria Math"/>
                          </a:rPr>
                          <m:t>𝒕</m:t>
                        </m:r>
                        <m:r>
                          <a:rPr lang="en-US" sz="2400" b="1" i="1">
                            <a:solidFill>
                              <a:schemeClr val="tx2"/>
                            </a:solidFill>
                            <a:latin typeface="Cambria Math"/>
                          </a:rPr>
                          <m:t>−</m:t>
                        </m:r>
                        <m:r>
                          <a:rPr lang="en-US" sz="2400" b="1" i="1">
                            <a:solidFill>
                              <a:schemeClr val="tx2"/>
                            </a:solidFill>
                            <a:latin typeface="Cambria Math"/>
                          </a:rPr>
                          <m:t>𝟏</m:t>
                        </m:r>
                      </m:sub>
                    </m:sSub>
                    <m:r>
                      <a:rPr lang="en-US" sz="2400" b="1" i="1">
                        <a:solidFill>
                          <a:schemeClr val="tx2"/>
                        </a:solidFill>
                        <a:latin typeface="Cambria Math"/>
                      </a:rPr>
                      <m:t>+</m:t>
                    </m:r>
                    <m:sSub>
                      <m:sSubPr>
                        <m:ctrlPr>
                          <a:rPr lang="it-IT" sz="2400" b="1" i="1">
                            <a:solidFill>
                              <a:schemeClr val="tx2"/>
                            </a:solidFill>
                            <a:latin typeface="Cambria Math"/>
                          </a:rPr>
                        </m:ctrlPr>
                      </m:sSubPr>
                      <m:e>
                        <m:r>
                          <a:rPr lang="en-US" sz="2400" b="1" i="1">
                            <a:solidFill>
                              <a:schemeClr val="tx2"/>
                            </a:solidFill>
                            <a:latin typeface="Cambria Math"/>
                          </a:rPr>
                          <m:t>𝝐</m:t>
                        </m:r>
                      </m:e>
                      <m:sub>
                        <m:r>
                          <a:rPr lang="en-US" sz="2400" b="1" i="1">
                            <a:solidFill>
                              <a:schemeClr val="tx2"/>
                            </a:solidFill>
                            <a:latin typeface="Cambria Math"/>
                          </a:rPr>
                          <m:t>𝒕</m:t>
                        </m:r>
                      </m:sub>
                    </m:sSub>
                  </m:oMath>
                </a14:m>
                <a:endParaRPr lang="en-GB" sz="2400" u="sng" dirty="0" smtClean="0">
                  <a:solidFill>
                    <a:schemeClr val="tx2"/>
                  </a:solidFill>
                  <a:latin typeface="Cambria" pitchFamily="18" charset="0"/>
                </a:endParaRPr>
              </a:p>
              <a:p>
                <a:pPr marL="715963" lvl="1" indent="-358775" algn="just" eaLnBrk="1" hangingPunct="1">
                  <a:spcBef>
                    <a:spcPct val="50000"/>
                  </a:spcBef>
                  <a:buFont typeface="Arial" panose="020B0604020202020204" pitchFamily="34" charset="0"/>
                  <a:buChar char="•"/>
                  <a:defRPr/>
                </a:pPr>
                <a14:m>
                  <m:oMath xmlns:m="http://schemas.openxmlformats.org/officeDocument/2006/math">
                    <m:sSub>
                      <m:sSubPr>
                        <m:ctrlPr>
                          <a:rPr lang="it-IT" sz="2400" b="1" i="1" smtClean="0">
                            <a:solidFill>
                              <a:schemeClr val="tx2"/>
                            </a:solidFill>
                            <a:latin typeface="Cambria Math"/>
                          </a:rPr>
                        </m:ctrlPr>
                      </m:sSubPr>
                      <m:e>
                        <m:r>
                          <a:rPr lang="en-US" sz="2400" b="1" i="1">
                            <a:solidFill>
                              <a:schemeClr val="tx2"/>
                            </a:solidFill>
                            <a:latin typeface="Cambria Math"/>
                          </a:rPr>
                          <m:t>𝑷</m:t>
                        </m:r>
                      </m:e>
                      <m:sub>
                        <m:r>
                          <a:rPr lang="en-US" sz="2400" b="1" i="1">
                            <a:solidFill>
                              <a:schemeClr val="tx2"/>
                            </a:solidFill>
                            <a:latin typeface="Cambria Math"/>
                          </a:rPr>
                          <m:t>𝟎</m:t>
                        </m:r>
                      </m:sub>
                    </m:sSub>
                    <m:r>
                      <a:rPr lang="en-US" sz="2400" i="1">
                        <a:solidFill>
                          <a:schemeClr val="tx2"/>
                        </a:solidFill>
                        <a:latin typeface="Cambria Math"/>
                      </a:rPr>
                      <m:t>=</m:t>
                    </m:r>
                    <m:d>
                      <m:dPr>
                        <m:begChr m:val="["/>
                        <m:endChr m:val="]"/>
                        <m:ctrlPr>
                          <a:rPr lang="it-IT" sz="2400" i="1">
                            <a:solidFill>
                              <a:schemeClr val="tx2"/>
                            </a:solidFill>
                            <a:latin typeface="Cambria Math"/>
                          </a:rPr>
                        </m:ctrlPr>
                      </m:dPr>
                      <m:e>
                        <m:m>
                          <m:mPr>
                            <m:mcs>
                              <m:mc>
                                <m:mcPr>
                                  <m:count m:val="3"/>
                                  <m:mcJc m:val="center"/>
                                </m:mcPr>
                              </m:mc>
                            </m:mcs>
                            <m:ctrlPr>
                              <a:rPr lang="it-IT" sz="2400" i="1">
                                <a:solidFill>
                                  <a:schemeClr val="tx2"/>
                                </a:solidFill>
                                <a:latin typeface="Cambria Math"/>
                              </a:rPr>
                            </m:ctrlPr>
                          </m:mPr>
                          <m:mr>
                            <m:e>
                              <m:sSub>
                                <m:sSubPr>
                                  <m:ctrlPr>
                                    <a:rPr lang="it-IT" sz="2400" i="1">
                                      <a:solidFill>
                                        <a:schemeClr val="tx2"/>
                                      </a:solidFill>
                                      <a:latin typeface="Cambria Math"/>
                                    </a:rPr>
                                  </m:ctrlPr>
                                </m:sSubPr>
                                <m:e>
                                  <m:r>
                                    <a:rPr lang="en-US" sz="2400" i="1">
                                      <a:solidFill>
                                        <a:schemeClr val="tx2"/>
                                      </a:solidFill>
                                      <a:latin typeface="Cambria Math"/>
                                    </a:rPr>
                                    <m:t>𝑃</m:t>
                                  </m:r>
                                </m:e>
                                <m:sub>
                                  <m:r>
                                    <a:rPr lang="en-US" sz="2400" i="1">
                                      <a:solidFill>
                                        <a:schemeClr val="tx2"/>
                                      </a:solidFill>
                                      <a:latin typeface="Cambria Math"/>
                                    </a:rPr>
                                    <m:t>0,0</m:t>
                                  </m:r>
                                </m:sub>
                              </m:sSub>
                            </m:e>
                            <m:e>
                              <m:r>
                                <a:rPr lang="en-US" sz="2400" i="1">
                                  <a:solidFill>
                                    <a:schemeClr val="tx2"/>
                                  </a:solidFill>
                                  <a:latin typeface="Cambria Math"/>
                                </a:rPr>
                                <m:t>…</m:t>
                              </m:r>
                            </m:e>
                            <m:e>
                              <m:sSub>
                                <m:sSubPr>
                                  <m:ctrlPr>
                                    <a:rPr lang="it-IT" sz="2400" i="1">
                                      <a:solidFill>
                                        <a:schemeClr val="tx2"/>
                                      </a:solidFill>
                                      <a:latin typeface="Cambria Math"/>
                                    </a:rPr>
                                  </m:ctrlPr>
                                </m:sSubPr>
                                <m:e>
                                  <m:r>
                                    <a:rPr lang="en-US" sz="2400" i="1">
                                      <a:solidFill>
                                        <a:schemeClr val="tx2"/>
                                      </a:solidFill>
                                      <a:latin typeface="Cambria Math"/>
                                    </a:rPr>
                                    <m:t>𝑃</m:t>
                                  </m:r>
                                </m:e>
                                <m:sub>
                                  <m:r>
                                    <a:rPr lang="en-US" sz="2400" i="1">
                                      <a:solidFill>
                                        <a:schemeClr val="tx2"/>
                                      </a:solidFill>
                                      <a:latin typeface="Cambria Math"/>
                                    </a:rPr>
                                    <m:t>0,</m:t>
                                  </m:r>
                                  <m:r>
                                    <a:rPr lang="en-US" sz="2400" i="1">
                                      <a:solidFill>
                                        <a:schemeClr val="tx2"/>
                                      </a:solidFill>
                                      <a:latin typeface="Cambria Math"/>
                                    </a:rPr>
                                    <m:t>𝑁</m:t>
                                  </m:r>
                                </m:sub>
                              </m:sSub>
                            </m:e>
                          </m:mr>
                          <m:mr>
                            <m:e>
                              <m:r>
                                <a:rPr lang="en-US" sz="2400" i="1">
                                  <a:solidFill>
                                    <a:schemeClr val="tx2"/>
                                  </a:solidFill>
                                  <a:latin typeface="Cambria Math"/>
                                </a:rPr>
                                <m:t>…</m:t>
                              </m:r>
                            </m:e>
                            <m:e>
                              <m:r>
                                <a:rPr lang="en-US" sz="2400" i="1">
                                  <a:solidFill>
                                    <a:schemeClr val="tx2"/>
                                  </a:solidFill>
                                  <a:latin typeface="Cambria Math"/>
                                </a:rPr>
                                <m:t>…</m:t>
                              </m:r>
                            </m:e>
                            <m:e>
                              <m:r>
                                <a:rPr lang="en-US" sz="2400" i="1">
                                  <a:solidFill>
                                    <a:schemeClr val="tx2"/>
                                  </a:solidFill>
                                  <a:latin typeface="Cambria Math"/>
                                </a:rPr>
                                <m:t>…</m:t>
                              </m:r>
                            </m:e>
                          </m:mr>
                          <m:mr>
                            <m:e>
                              <m:sSub>
                                <m:sSubPr>
                                  <m:ctrlPr>
                                    <a:rPr lang="it-IT" sz="2400" i="1">
                                      <a:solidFill>
                                        <a:schemeClr val="tx2"/>
                                      </a:solidFill>
                                      <a:latin typeface="Cambria Math"/>
                                    </a:rPr>
                                  </m:ctrlPr>
                                </m:sSubPr>
                                <m:e>
                                  <m:r>
                                    <a:rPr lang="en-US" sz="2400" i="1">
                                      <a:solidFill>
                                        <a:schemeClr val="tx2"/>
                                      </a:solidFill>
                                      <a:latin typeface="Cambria Math"/>
                                    </a:rPr>
                                    <m:t>𝑃</m:t>
                                  </m:r>
                                </m:e>
                                <m:sub>
                                  <m:r>
                                    <a:rPr lang="en-US" sz="2400" i="1">
                                      <a:solidFill>
                                        <a:schemeClr val="tx2"/>
                                      </a:solidFill>
                                      <a:latin typeface="Cambria Math"/>
                                    </a:rPr>
                                    <m:t>𝑁</m:t>
                                  </m:r>
                                  <m:r>
                                    <a:rPr lang="en-US" sz="2400" i="1">
                                      <a:solidFill>
                                        <a:schemeClr val="tx2"/>
                                      </a:solidFill>
                                      <a:latin typeface="Cambria Math"/>
                                    </a:rPr>
                                    <m:t>,0</m:t>
                                  </m:r>
                                </m:sub>
                              </m:sSub>
                            </m:e>
                            <m:e>
                              <m:r>
                                <a:rPr lang="en-US" sz="2400" i="1">
                                  <a:solidFill>
                                    <a:schemeClr val="tx2"/>
                                  </a:solidFill>
                                  <a:latin typeface="Cambria Math"/>
                                </a:rPr>
                                <m:t>…</m:t>
                              </m:r>
                            </m:e>
                            <m:e>
                              <m:sSub>
                                <m:sSubPr>
                                  <m:ctrlPr>
                                    <a:rPr lang="it-IT" sz="2400" i="1">
                                      <a:solidFill>
                                        <a:schemeClr val="tx2"/>
                                      </a:solidFill>
                                      <a:latin typeface="Cambria Math"/>
                                    </a:rPr>
                                  </m:ctrlPr>
                                </m:sSubPr>
                                <m:e>
                                  <m:r>
                                    <a:rPr lang="en-US" sz="2400" i="1">
                                      <a:solidFill>
                                        <a:schemeClr val="tx2"/>
                                      </a:solidFill>
                                      <a:latin typeface="Cambria Math"/>
                                    </a:rPr>
                                    <m:t>𝑃</m:t>
                                  </m:r>
                                </m:e>
                                <m:sub>
                                  <m:r>
                                    <a:rPr lang="en-US" sz="2400" i="1">
                                      <a:solidFill>
                                        <a:schemeClr val="tx2"/>
                                      </a:solidFill>
                                      <a:latin typeface="Cambria Math"/>
                                    </a:rPr>
                                    <m:t>𝑁</m:t>
                                  </m:r>
                                  <m:r>
                                    <a:rPr lang="en-US" sz="2400" i="1">
                                      <a:solidFill>
                                        <a:schemeClr val="tx2"/>
                                      </a:solidFill>
                                      <a:latin typeface="Cambria Math"/>
                                    </a:rPr>
                                    <m:t>,</m:t>
                                  </m:r>
                                  <m:r>
                                    <a:rPr lang="en-US" sz="2400" i="1">
                                      <a:solidFill>
                                        <a:schemeClr val="tx2"/>
                                      </a:solidFill>
                                      <a:latin typeface="Cambria Math"/>
                                    </a:rPr>
                                    <m:t>𝑁</m:t>
                                  </m:r>
                                </m:sub>
                              </m:sSub>
                            </m:e>
                          </m:mr>
                        </m:m>
                      </m:e>
                    </m:d>
                  </m:oMath>
                </a14:m>
                <a:endParaRPr lang="en-GB" sz="2400" u="sng" dirty="0" smtClean="0">
                  <a:solidFill>
                    <a:schemeClr val="tx2"/>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237563" y="37057"/>
                <a:ext cx="8640000" cy="4069127"/>
              </a:xfrm>
              <a:prstGeom prst="rect">
                <a:avLst/>
              </a:prstGeom>
              <a:blipFill rotWithShape="1">
                <a:blip r:embed="rId3"/>
                <a:stretch>
                  <a:fillRect t="-1198" r="-10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660150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237563" y="37057"/>
                <a:ext cx="8640000" cy="530113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effectLst/>
                    <a:latin typeface="Cambria" pitchFamily="18" charset="0"/>
                  </a:rPr>
                  <a:t>Shock identification (2)</a:t>
                </a:r>
                <a:endParaRPr lang="en-GB" sz="2400" b="1" i="1" dirty="0" smtClean="0">
                  <a:solidFill>
                    <a:schemeClr val="tx2"/>
                  </a:solidFill>
                  <a:latin typeface="Cambria" pitchFamily="18" charset="0"/>
                </a:endParaRPr>
              </a:p>
              <a:p>
                <a:pPr marL="715963" lvl="1" indent="-358775" algn="just" eaLnBrk="1" hangingPunct="1">
                  <a:spcBef>
                    <a:spcPct val="50000"/>
                  </a:spcBef>
                  <a:buFont typeface="Arial" panose="020B0604020202020204" pitchFamily="34" charset="0"/>
                  <a:buChar char="•"/>
                  <a:defRPr/>
                </a:pPr>
                <a:r>
                  <a:rPr lang="en-GB" sz="2400" u="sng" dirty="0" smtClean="0">
                    <a:solidFill>
                      <a:schemeClr val="tx2"/>
                    </a:solidFill>
                    <a:latin typeface="Cambria" pitchFamily="18" charset="0"/>
                  </a:rPr>
                  <a:t>Identification </a:t>
                </a:r>
                <a:r>
                  <a:rPr lang="en-GB" sz="2400" u="sng" dirty="0">
                    <a:solidFill>
                      <a:schemeClr val="tx2"/>
                    </a:solidFill>
                    <a:latin typeface="Cambria" pitchFamily="18" charset="0"/>
                  </a:rPr>
                  <a:t>via Cholesky decomposition on the euro area only</a:t>
                </a:r>
                <a:r>
                  <a:rPr lang="en-GB" sz="2400" dirty="0">
                    <a:solidFill>
                      <a:schemeClr val="tx2"/>
                    </a:solidFill>
                    <a:latin typeface="Cambria" pitchFamily="18" charset="0"/>
                  </a:rPr>
                  <a:t>: </a:t>
                </a:r>
                <a:r>
                  <a:rPr lang="en-US" sz="2400" dirty="0">
                    <a:solidFill>
                      <a:schemeClr val="tx2"/>
                    </a:solidFill>
                    <a:latin typeface="Cambria" pitchFamily="18" charset="0"/>
                  </a:rPr>
                  <a:t>shadow rate, exchange rate, interpolated GDP, CPI inflation (IMF, 2016), in line with other pieces of literature for the US economy (Dees </a:t>
                </a:r>
                <a:r>
                  <a:rPr lang="en-US" sz="2400" i="1" dirty="0">
                    <a:solidFill>
                      <a:schemeClr val="tx2"/>
                    </a:solidFill>
                    <a:latin typeface="Cambria" pitchFamily="18" charset="0"/>
                  </a:rPr>
                  <a:t>et al</a:t>
                </a:r>
                <a:r>
                  <a:rPr lang="en-US" sz="2400" dirty="0">
                    <a:solidFill>
                      <a:schemeClr val="tx2"/>
                    </a:solidFill>
                    <a:latin typeface="Cambria" pitchFamily="18" charset="0"/>
                  </a:rPr>
                  <a:t>, 2007);</a:t>
                </a:r>
                <a:endParaRPr lang="en-GB" sz="2400" dirty="0">
                  <a:solidFill>
                    <a:schemeClr val="tx2"/>
                  </a:solidFill>
                  <a:latin typeface="Cambria" pitchFamily="18" charset="0"/>
                </a:endParaRPr>
              </a:p>
              <a:p>
                <a:pPr marL="715963" lvl="1" indent="-358775" algn="just" eaLnBrk="1" hangingPunct="1">
                  <a:spcBef>
                    <a:spcPct val="50000"/>
                  </a:spcBef>
                  <a:buFont typeface="Arial" panose="020B0604020202020204" pitchFamily="34" charset="0"/>
                  <a:buChar char="•"/>
                  <a:defRPr/>
                </a:pPr>
                <a14:m>
                  <m:oMath xmlns:m="http://schemas.openxmlformats.org/officeDocument/2006/math">
                    <m:sSub>
                      <m:sSubPr>
                        <m:ctrlPr>
                          <a:rPr lang="it-IT" sz="2400" i="1">
                            <a:solidFill>
                              <a:schemeClr val="tx2"/>
                            </a:solidFill>
                            <a:latin typeface="Cambria Math"/>
                          </a:rPr>
                        </m:ctrlPr>
                      </m:sSubPr>
                      <m:e>
                        <m:r>
                          <a:rPr lang="en-US" sz="2400">
                            <a:solidFill>
                              <a:schemeClr val="tx2"/>
                            </a:solidFill>
                            <a:latin typeface="Cambria Math"/>
                          </a:rPr>
                          <m:t>𝑷</m:t>
                        </m:r>
                      </m:e>
                      <m:sub>
                        <m:r>
                          <a:rPr lang="en-US" sz="2400">
                            <a:solidFill>
                              <a:schemeClr val="tx2"/>
                            </a:solidFill>
                            <a:latin typeface="Cambria Math"/>
                          </a:rPr>
                          <m:t>𝟎</m:t>
                        </m:r>
                        <m:r>
                          <a:rPr lang="en-US" sz="2400">
                            <a:solidFill>
                              <a:schemeClr val="tx2"/>
                            </a:solidFill>
                            <a:latin typeface="Cambria Math"/>
                          </a:rPr>
                          <m:t>,</m:t>
                        </m:r>
                        <m:r>
                          <a:rPr lang="en-US" sz="2400">
                            <a:solidFill>
                              <a:schemeClr val="tx2"/>
                            </a:solidFill>
                            <a:latin typeface="Cambria Math"/>
                          </a:rPr>
                          <m:t>𝟎</m:t>
                        </m:r>
                      </m:sub>
                    </m:sSub>
                  </m:oMath>
                </a14:m>
                <a:r>
                  <a:rPr lang="en-US" sz="2400" dirty="0">
                    <a:solidFill>
                      <a:schemeClr val="tx2"/>
                    </a:solidFill>
                    <a:latin typeface="Cambria" panose="02040503050406030204" pitchFamily="18" charset="0"/>
                  </a:rPr>
                  <a:t> is lower </a:t>
                </a:r>
                <a:r>
                  <a:rPr lang="en-US" sz="2400" dirty="0" smtClean="0">
                    <a:solidFill>
                      <a:schemeClr val="tx2"/>
                    </a:solidFill>
                    <a:latin typeface="Cambria" panose="02040503050406030204" pitchFamily="18" charset="0"/>
                  </a:rPr>
                  <a:t>triangular and refers to the euro area;</a:t>
                </a:r>
                <a:endParaRPr lang="en-GB" sz="2400" dirty="0">
                  <a:solidFill>
                    <a:schemeClr val="tx2"/>
                  </a:solidFill>
                  <a:latin typeface="Cambria" pitchFamily="18" charset="0"/>
                </a:endParaRPr>
              </a:p>
              <a:p>
                <a:pPr marL="715963" lvl="1" indent="-358775" algn="just" eaLnBrk="1" hangingPunct="1">
                  <a:spcBef>
                    <a:spcPct val="50000"/>
                  </a:spcBef>
                  <a:buFont typeface="Arial" panose="020B0604020202020204" pitchFamily="34" charset="0"/>
                  <a:buChar char="•"/>
                  <a:defRPr/>
                </a:pPr>
                <a:r>
                  <a:rPr lang="en-US" sz="2400" dirty="0" smtClean="0">
                    <a:solidFill>
                      <a:schemeClr val="tx2"/>
                    </a:solidFill>
                    <a:latin typeface="Cambria" pitchFamily="18" charset="0"/>
                  </a:rPr>
                  <a:t>Identity </a:t>
                </a:r>
                <a:r>
                  <a:rPr lang="en-US" sz="2400" dirty="0">
                    <a:solidFill>
                      <a:schemeClr val="tx2"/>
                    </a:solidFill>
                    <a:latin typeface="Cambria" pitchFamily="18" charset="0"/>
                  </a:rPr>
                  <a:t>matrices on the </a:t>
                </a:r>
                <a:r>
                  <a:rPr lang="en-US" sz="2400" dirty="0" smtClean="0">
                    <a:solidFill>
                      <a:schemeClr val="tx2"/>
                    </a:solidFill>
                    <a:latin typeface="Cambria" pitchFamily="18" charset="0"/>
                  </a:rPr>
                  <a:t>diagonal, 0’s elsewhere.</a:t>
                </a:r>
                <a:endParaRPr lang="en-US" sz="2400" dirty="0">
                  <a:solidFill>
                    <a:schemeClr val="tx2"/>
                  </a:solidFill>
                  <a:latin typeface="Cambria" pitchFamily="18" charset="0"/>
                </a:endParaRPr>
              </a:p>
              <a:p>
                <a:pPr marL="715963" lvl="1" indent="-358775" algn="just" eaLnBrk="1" hangingPunct="1">
                  <a:spcBef>
                    <a:spcPct val="50000"/>
                  </a:spcBef>
                  <a:buFont typeface="Arial" panose="020B0604020202020204" pitchFamily="34" charset="0"/>
                  <a:buChar char="•"/>
                  <a:defRPr/>
                </a:pPr>
                <a14:m>
                  <m:oMath xmlns:m="http://schemas.openxmlformats.org/officeDocument/2006/math">
                    <m:sSub>
                      <m:sSubPr>
                        <m:ctrlPr>
                          <a:rPr lang="it-IT" sz="2400" b="1" i="1">
                            <a:solidFill>
                              <a:schemeClr val="tx2"/>
                            </a:solidFill>
                            <a:latin typeface="Cambria Math"/>
                          </a:rPr>
                        </m:ctrlPr>
                      </m:sSubPr>
                      <m:e>
                        <m:r>
                          <a:rPr lang="en-US" sz="2400" b="1" i="1">
                            <a:solidFill>
                              <a:schemeClr val="tx2"/>
                            </a:solidFill>
                            <a:latin typeface="Cambria Math"/>
                          </a:rPr>
                          <m:t>𝑷</m:t>
                        </m:r>
                      </m:e>
                      <m:sub>
                        <m:r>
                          <a:rPr lang="en-US" sz="2400" b="1" i="1">
                            <a:solidFill>
                              <a:schemeClr val="tx2"/>
                            </a:solidFill>
                            <a:latin typeface="Cambria Math"/>
                          </a:rPr>
                          <m:t>𝟎</m:t>
                        </m:r>
                      </m:sub>
                    </m:sSub>
                    <m:r>
                      <a:rPr lang="en-US" sz="2400" i="1">
                        <a:solidFill>
                          <a:schemeClr val="tx2"/>
                        </a:solidFill>
                        <a:latin typeface="Cambria Math"/>
                      </a:rPr>
                      <m:t>=</m:t>
                    </m:r>
                    <m:d>
                      <m:dPr>
                        <m:begChr m:val="["/>
                        <m:endChr m:val="]"/>
                        <m:ctrlPr>
                          <a:rPr lang="it-IT" sz="2400" i="1">
                            <a:solidFill>
                              <a:schemeClr val="tx2"/>
                            </a:solidFill>
                            <a:latin typeface="Cambria Math"/>
                          </a:rPr>
                        </m:ctrlPr>
                      </m:dPr>
                      <m:e>
                        <m:m>
                          <m:mPr>
                            <m:mcs>
                              <m:mc>
                                <m:mcPr>
                                  <m:count m:val="3"/>
                                  <m:mcJc m:val="center"/>
                                </m:mcPr>
                              </m:mc>
                            </m:mcs>
                            <m:ctrlPr>
                              <a:rPr lang="it-IT" sz="2400" i="1">
                                <a:solidFill>
                                  <a:schemeClr val="tx2"/>
                                </a:solidFill>
                                <a:latin typeface="Cambria Math"/>
                              </a:rPr>
                            </m:ctrlPr>
                          </m:mPr>
                          <m:mr>
                            <m:e>
                              <m:sSub>
                                <m:sSubPr>
                                  <m:ctrlPr>
                                    <a:rPr lang="it-IT" sz="2400" i="1">
                                      <a:solidFill>
                                        <a:schemeClr val="tx2"/>
                                      </a:solidFill>
                                      <a:latin typeface="Cambria Math"/>
                                    </a:rPr>
                                  </m:ctrlPr>
                                </m:sSubPr>
                                <m:e>
                                  <m:r>
                                    <a:rPr lang="en-US" sz="2400" i="1">
                                      <a:solidFill>
                                        <a:schemeClr val="tx2"/>
                                      </a:solidFill>
                                      <a:latin typeface="Cambria Math"/>
                                    </a:rPr>
                                    <m:t>𝑃</m:t>
                                  </m:r>
                                </m:e>
                                <m:sub>
                                  <m:r>
                                    <a:rPr lang="en-US" sz="2400" i="1">
                                      <a:solidFill>
                                        <a:schemeClr val="tx2"/>
                                      </a:solidFill>
                                      <a:latin typeface="Cambria Math"/>
                                    </a:rPr>
                                    <m:t>0,0</m:t>
                                  </m:r>
                                </m:sub>
                              </m:sSub>
                            </m:e>
                            <m:e>
                              <m:r>
                                <a:rPr lang="en-US" sz="2400" i="1">
                                  <a:solidFill>
                                    <a:schemeClr val="tx2"/>
                                  </a:solidFill>
                                  <a:latin typeface="Cambria Math"/>
                                </a:rPr>
                                <m:t>0</m:t>
                              </m:r>
                            </m:e>
                            <m:e>
                              <m:r>
                                <a:rPr lang="en-US" sz="2400" i="1">
                                  <a:solidFill>
                                    <a:schemeClr val="tx2"/>
                                  </a:solidFill>
                                  <a:latin typeface="Cambria Math"/>
                                </a:rPr>
                                <m:t>0</m:t>
                              </m:r>
                            </m:e>
                          </m:mr>
                          <m:mr>
                            <m:e>
                              <m:r>
                                <a:rPr lang="en-US" sz="2400" i="1">
                                  <a:solidFill>
                                    <a:schemeClr val="tx2"/>
                                  </a:solidFill>
                                  <a:latin typeface="Cambria Math"/>
                                </a:rPr>
                                <m:t>0</m:t>
                              </m:r>
                            </m:e>
                            <m:e>
                              <m:r>
                                <a:rPr lang="en-US" sz="2400" i="1">
                                  <a:solidFill>
                                    <a:schemeClr val="tx2"/>
                                  </a:solidFill>
                                  <a:latin typeface="Cambria Math"/>
                                </a:rPr>
                                <m:t>𝐼</m:t>
                              </m:r>
                            </m:e>
                            <m:e>
                              <m:r>
                                <a:rPr lang="en-US" sz="2400" i="1">
                                  <a:solidFill>
                                    <a:schemeClr val="tx2"/>
                                  </a:solidFill>
                                  <a:latin typeface="Cambria Math"/>
                                </a:rPr>
                                <m:t>0</m:t>
                              </m:r>
                            </m:e>
                          </m:mr>
                          <m:mr>
                            <m:e>
                              <m:r>
                                <a:rPr lang="en-US" sz="2400" i="1">
                                  <a:solidFill>
                                    <a:schemeClr val="tx2"/>
                                  </a:solidFill>
                                  <a:latin typeface="Cambria Math"/>
                                </a:rPr>
                                <m:t>0</m:t>
                              </m:r>
                            </m:e>
                            <m:e>
                              <m:r>
                                <a:rPr lang="en-US" sz="2400" i="1">
                                  <a:solidFill>
                                    <a:schemeClr val="tx2"/>
                                  </a:solidFill>
                                  <a:latin typeface="Cambria Math"/>
                                </a:rPr>
                                <m:t>0</m:t>
                              </m:r>
                            </m:e>
                            <m:e>
                              <m:r>
                                <a:rPr lang="en-US" sz="2400" i="1">
                                  <a:solidFill>
                                    <a:schemeClr val="tx2"/>
                                  </a:solidFill>
                                  <a:latin typeface="Cambria Math"/>
                                </a:rPr>
                                <m:t>𝐼</m:t>
                              </m:r>
                            </m:e>
                          </m:mr>
                        </m:m>
                      </m:e>
                    </m:d>
                  </m:oMath>
                </a14:m>
                <a:endParaRPr lang="en-GB" sz="2400" dirty="0" smtClean="0">
                  <a:solidFill>
                    <a:schemeClr val="tx2"/>
                  </a:solidFill>
                  <a:latin typeface="Cambria" pitchFamily="18" charset="0"/>
                </a:endParaRPr>
              </a:p>
              <a:p>
                <a:pPr marL="719138" lvl="1" indent="-342900" algn="just" eaLnBrk="1" hangingPunct="1">
                  <a:spcBef>
                    <a:spcPts val="1200"/>
                  </a:spcBef>
                  <a:buFont typeface="Arial" panose="020B0604020202020204" pitchFamily="34" charset="0"/>
                  <a:buChar char="•"/>
                  <a:defRPr/>
                </a:pPr>
                <a:endParaRPr lang="en-GB" sz="2400" dirty="0">
                  <a:solidFill>
                    <a:schemeClr val="tx1"/>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237563" y="37057"/>
                <a:ext cx="8640000" cy="5301131"/>
              </a:xfrm>
              <a:prstGeom prst="rect">
                <a:avLst/>
              </a:prstGeom>
              <a:blipFill rotWithShape="1">
                <a:blip r:embed="rId3"/>
                <a:stretch>
                  <a:fillRect t="-920" r="-105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315228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68886"/>
            <a:ext cx="8640000" cy="609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IRFs: GDP</a:t>
            </a:r>
          </a:p>
          <a:p>
            <a:pPr eaLnBrk="1" hangingPunct="1">
              <a:spcBef>
                <a:spcPct val="50000"/>
              </a:spcBef>
              <a:defRPr/>
            </a:pPr>
            <a:r>
              <a:rPr lang="en-GB" sz="2400" dirty="0" smtClean="0">
                <a:solidFill>
                  <a:schemeClr val="tx2"/>
                </a:solidFill>
                <a:latin typeface="Cambria" pitchFamily="18" charset="0"/>
              </a:rPr>
              <a:t>IRFs move in the “right direction”: widespread </a:t>
            </a:r>
            <a:r>
              <a:rPr lang="en-GB" sz="2400" dirty="0" err="1" smtClean="0">
                <a:solidFill>
                  <a:schemeClr val="tx2"/>
                </a:solidFill>
                <a:latin typeface="Cambria" pitchFamily="18" charset="0"/>
              </a:rPr>
              <a:t>spillovers</a:t>
            </a:r>
            <a:r>
              <a:rPr lang="en-GB" sz="2400" dirty="0" smtClean="0">
                <a:solidFill>
                  <a:schemeClr val="tx2"/>
                </a:solidFill>
                <a:latin typeface="Cambria" pitchFamily="18" charset="0"/>
              </a:rPr>
              <a:t> effect, whose magnitude is broadly in line with other pieces of literature (Feldkircher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2015; 2018</a:t>
            </a:r>
            <a:r>
              <a:rPr lang="en-GB" sz="2400" dirty="0">
                <a:solidFill>
                  <a:schemeClr val="tx2"/>
                </a:solidFill>
                <a:latin typeface="Cambria" pitchFamily="18" charset="0"/>
              </a:rPr>
              <a:t>; Hájek and </a:t>
            </a:r>
            <a:r>
              <a:rPr lang="en-GB" sz="2400" dirty="0" smtClean="0">
                <a:solidFill>
                  <a:schemeClr val="tx2"/>
                </a:solidFill>
                <a:latin typeface="Cambria" pitchFamily="18" charset="0"/>
              </a:rPr>
              <a:t>Horváth, 2016). The size of the impact is differentiated, higher in CESEE;</a:t>
            </a:r>
          </a:p>
          <a:p>
            <a:pPr eaLnBrk="1" hangingPunct="1">
              <a:spcBef>
                <a:spcPct val="50000"/>
              </a:spcBef>
              <a:defRPr/>
            </a:pP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marL="1085850" lvl="1" indent="-342900" algn="just" eaLnBrk="1" hangingPunct="1">
              <a:spcBef>
                <a:spcPct val="50000"/>
              </a:spcBef>
              <a:buFont typeface="Arial" panose="020B0604020202020204" pitchFamily="34" charset="0"/>
              <a:buChar char="•"/>
              <a:defRPr/>
            </a:pPr>
            <a:endParaRPr lang="en-GB" sz="2400" dirty="0" smtClean="0">
              <a:solidFill>
                <a:schemeClr val="tx1"/>
              </a:solidFill>
              <a:latin typeface="Cambria" pitchFamily="18" charset="0"/>
            </a:endParaRPr>
          </a:p>
          <a:p>
            <a:pPr lvl="2" indent="0" algn="just" eaLnBrk="1" hangingPunct="1">
              <a:spcBef>
                <a:spcPct val="50000"/>
              </a:spcBef>
              <a:defRPr/>
            </a:pPr>
            <a:endParaRPr lang="en-GB" sz="2000" dirty="0">
              <a:solidFill>
                <a:schemeClr val="tx1"/>
              </a:solidFill>
              <a:latin typeface="Cambria" pitchFamily="18" charset="0"/>
            </a:endParaRPr>
          </a:p>
          <a:p>
            <a:pPr lvl="2" indent="0" algn="just" eaLnBrk="1" hangingPunct="1">
              <a:spcBef>
                <a:spcPct val="50000"/>
              </a:spcBef>
              <a:defRPr/>
            </a:pPr>
            <a:endParaRPr lang="en-GB" sz="20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a:p>
            <a:pPr lvl="1" indent="0" algn="just" eaLnBrk="1" hangingPunct="1">
              <a:spcBef>
                <a:spcPct val="50000"/>
              </a:spcBef>
              <a:defRPr/>
            </a:pPr>
            <a:endParaRPr lang="en-GB" sz="20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3" name="Picture 3"/>
          <p:cNvPicPr>
            <a:picLocks noChangeArrowheads="1"/>
          </p:cNvPicPr>
          <p:nvPr/>
        </p:nvPicPr>
        <p:blipFill rotWithShape="1">
          <a:blip r:embed="rId3">
            <a:extLst>
              <a:ext uri="{28A0092B-C50C-407E-A947-70E740481C1C}">
                <a14:useLocalDpi xmlns:a14="http://schemas.microsoft.com/office/drawing/2010/main" val="0"/>
              </a:ext>
            </a:extLst>
          </a:blip>
          <a:srcRect t="49333"/>
          <a:stretch/>
        </p:blipFill>
        <p:spPr bwMode="auto">
          <a:xfrm>
            <a:off x="2967192" y="2397164"/>
            <a:ext cx="2736000" cy="2083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4477891"/>
            <a:ext cx="2736303" cy="205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671" y="4458378"/>
            <a:ext cx="2736303"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3192" y="2423457"/>
            <a:ext cx="2748782"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9918" y="4458378"/>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4604" b="50000"/>
          <a:stretch/>
        </p:blipFill>
        <p:spPr bwMode="auto">
          <a:xfrm>
            <a:off x="379975" y="2420491"/>
            <a:ext cx="2610856"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descr="Logo BI"/>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012051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IRFs: CPI inflation</a:t>
            </a:r>
          </a:p>
          <a:p>
            <a:pPr eaLnBrk="1" hangingPunct="1">
              <a:spcBef>
                <a:spcPct val="50000"/>
              </a:spcBef>
              <a:defRPr/>
            </a:pPr>
            <a:r>
              <a:rPr lang="en-GB" sz="2400" dirty="0" smtClean="0">
                <a:solidFill>
                  <a:schemeClr val="tx2"/>
                </a:solidFill>
                <a:latin typeface="Cambria" pitchFamily="18" charset="0"/>
              </a:rPr>
              <a:t>IRFs are as expected, but effects are frontloaded (&lt; 3-4 months) and not significant;</a:t>
            </a: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marL="1085850" lvl="1" indent="-342900" algn="just" eaLnBrk="1" hangingPunct="1">
              <a:spcBef>
                <a:spcPct val="50000"/>
              </a:spcBef>
              <a:buFont typeface="Arial" panose="020B0604020202020204" pitchFamily="34" charset="0"/>
              <a:buChar char="•"/>
              <a:defRPr/>
            </a:pPr>
            <a:endParaRPr lang="en-GB" sz="2400" dirty="0" smtClean="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a:p>
            <a:pPr marL="1485900" lvl="2" indent="-342900" algn="just" eaLnBrk="1" hangingPunct="1">
              <a:spcBef>
                <a:spcPct val="50000"/>
              </a:spcBef>
              <a:buFont typeface="Arial" panose="020B0604020202020204" pitchFamily="34" charset="0"/>
              <a:buChar char="•"/>
              <a:defRPr/>
            </a:pPr>
            <a:endParaRPr lang="en-GB" sz="20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1028"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132856"/>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0133" y="2133870"/>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4171621"/>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520" y="4182168"/>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0133" y="4189470"/>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7520" y="2130168"/>
            <a:ext cx="2736000" cy="20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descr="Logo BI"/>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739253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794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IRFs: CPI inflation - explanation</a:t>
            </a:r>
          </a:p>
          <a:p>
            <a:pPr eaLnBrk="1" hangingPunct="1">
              <a:spcBef>
                <a:spcPct val="50000"/>
              </a:spcBef>
              <a:defRPr/>
            </a:pPr>
            <a:r>
              <a:rPr lang="en-GB" sz="2400" dirty="0" smtClean="0">
                <a:solidFill>
                  <a:schemeClr val="tx2"/>
                </a:solidFill>
                <a:latin typeface="Cambria" pitchFamily="18" charset="0"/>
              </a:rPr>
              <a:t>CPI inflation results:</a:t>
            </a:r>
          </a:p>
          <a:p>
            <a:pPr marL="342900" indent="-342900"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in line with the literature’s findings (Chen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2017, Potjgailo, 2017, Feldkircher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2017);</a:t>
            </a:r>
          </a:p>
          <a:p>
            <a:pPr eaLnBrk="1" hangingPunct="1">
              <a:spcBef>
                <a:spcPct val="50000"/>
              </a:spcBef>
              <a:defRPr/>
            </a:pPr>
            <a:r>
              <a:rPr lang="en-GB" sz="2400" dirty="0" smtClean="0">
                <a:solidFill>
                  <a:schemeClr val="tx2"/>
                </a:solidFill>
                <a:latin typeface="Cambria" pitchFamily="18" charset="0"/>
              </a:rPr>
              <a:t>Likely depending on</a:t>
            </a:r>
          </a:p>
          <a:p>
            <a:pPr marL="342900" indent="-342900"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 the very specific time period analysed;</a:t>
            </a:r>
          </a:p>
          <a:p>
            <a:pPr marL="342900" indent="-342900"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and the weak link existing between measures of quantitative easing and inflation evolution (de </a:t>
            </a:r>
            <a:r>
              <a:rPr lang="en-GB" sz="2400" dirty="0" err="1" smtClean="0">
                <a:solidFill>
                  <a:schemeClr val="tx2"/>
                </a:solidFill>
                <a:latin typeface="Cambria" pitchFamily="18" charset="0"/>
              </a:rPr>
              <a:t>Haan</a:t>
            </a:r>
            <a:r>
              <a:rPr lang="en-GB" sz="2400" dirty="0" smtClean="0">
                <a:solidFill>
                  <a:schemeClr val="tx2"/>
                </a:solidFill>
                <a:latin typeface="Cambria" pitchFamily="18" charset="0"/>
              </a:rPr>
              <a:t> and van den End, 2016).</a:t>
            </a:r>
          </a:p>
          <a:p>
            <a:pPr eaLnBrk="1" hangingPunct="1">
              <a:spcBef>
                <a:spcPct val="50000"/>
              </a:spcBef>
              <a:defRPr/>
            </a:pPr>
            <a:endParaRPr lang="en-GB" sz="2400" dirty="0" smtClean="0">
              <a:solidFill>
                <a:schemeClr val="tx1"/>
              </a:solidFill>
              <a:latin typeface="Cambria" pitchFamily="18" charset="0"/>
            </a:endParaRPr>
          </a:p>
          <a:p>
            <a:pPr eaLnBrk="1" hangingPunct="1">
              <a:spcBef>
                <a:spcPct val="50000"/>
              </a:spcBef>
              <a:defRPr/>
            </a:pP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marL="1085850" lvl="1" indent="-342900" algn="just" eaLnBrk="1" hangingPunct="1">
              <a:spcBef>
                <a:spcPct val="50000"/>
              </a:spcBef>
              <a:buFont typeface="Arial" panose="020B0604020202020204" pitchFamily="34" charset="0"/>
              <a:buChar char="•"/>
              <a:defRPr/>
            </a:pPr>
            <a:endParaRPr lang="en-GB" sz="2400" dirty="0" smtClean="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a:p>
            <a:pPr marL="1485900" lvl="2" indent="-342900" algn="just" eaLnBrk="1" hangingPunct="1">
              <a:spcBef>
                <a:spcPct val="50000"/>
              </a:spcBef>
              <a:buFont typeface="Arial" panose="020B0604020202020204" pitchFamily="34" charset="0"/>
              <a:buChar char="•"/>
              <a:defRPr/>
            </a:pPr>
            <a:endParaRPr lang="en-GB" sz="20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673523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IRFs: Rates</a:t>
            </a:r>
          </a:p>
          <a:p>
            <a:pPr eaLnBrk="1" hangingPunct="1">
              <a:spcBef>
                <a:spcPct val="50000"/>
              </a:spcBef>
              <a:defRPr/>
            </a:pPr>
            <a:r>
              <a:rPr lang="en-GB" sz="2400" dirty="0" smtClean="0">
                <a:solidFill>
                  <a:schemeClr val="tx2"/>
                </a:solidFill>
                <a:latin typeface="Cambria" pitchFamily="18" charset="0"/>
              </a:rPr>
              <a:t>IRFs are less widespread than GDP’s effects, initially significant, but in general short-lived and </a:t>
            </a:r>
            <a:r>
              <a:rPr lang="en-GB" sz="2400" dirty="0">
                <a:solidFill>
                  <a:schemeClr val="tx2"/>
                </a:solidFill>
                <a:latin typeface="Cambria" pitchFamily="18" charset="0"/>
              </a:rPr>
              <a:t>becoming </a:t>
            </a:r>
            <a:r>
              <a:rPr lang="en-GB" sz="2400" dirty="0" smtClean="0">
                <a:solidFill>
                  <a:schemeClr val="tx2"/>
                </a:solidFill>
                <a:latin typeface="Cambria" pitchFamily="18" charset="0"/>
              </a:rPr>
              <a:t>soon not </a:t>
            </a:r>
            <a:r>
              <a:rPr lang="en-GB" sz="2400" dirty="0">
                <a:solidFill>
                  <a:schemeClr val="tx2"/>
                </a:solidFill>
                <a:latin typeface="Cambria" pitchFamily="18" charset="0"/>
              </a:rPr>
              <a:t>significant </a:t>
            </a:r>
            <a:r>
              <a:rPr lang="en-GB" sz="2400" dirty="0" smtClean="0">
                <a:solidFill>
                  <a:schemeClr val="tx2"/>
                </a:solidFill>
                <a:latin typeface="Cambria" pitchFamily="18" charset="0"/>
              </a:rPr>
              <a:t>(at around 6-8 months). </a:t>
            </a:r>
          </a:p>
          <a:p>
            <a:pPr eaLnBrk="1" hangingPunct="1">
              <a:spcBef>
                <a:spcPct val="50000"/>
              </a:spcBef>
              <a:defRPr/>
            </a:pPr>
            <a:endParaRPr lang="en-GB" sz="2400" dirty="0" smtClean="0">
              <a:solidFill>
                <a:schemeClr val="tx1"/>
              </a:solidFill>
              <a:latin typeface="Cambria" pitchFamily="18" charset="0"/>
            </a:endParaRPr>
          </a:p>
          <a:p>
            <a:pPr eaLnBrk="1" hangingPunct="1">
              <a:spcBef>
                <a:spcPct val="50000"/>
              </a:spcBef>
              <a:defRPr/>
            </a:pP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marL="1085850" lvl="1" indent="-342900" algn="just" eaLnBrk="1" hangingPunct="1">
              <a:spcBef>
                <a:spcPct val="50000"/>
              </a:spcBef>
              <a:buFont typeface="Arial" panose="020B0604020202020204" pitchFamily="34" charset="0"/>
              <a:buChar char="•"/>
              <a:defRPr/>
            </a:pPr>
            <a:endParaRPr lang="en-GB" sz="2400" dirty="0" smtClean="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a:p>
            <a:pPr marL="1485900" lvl="2" indent="-342900" algn="just" eaLnBrk="1" hangingPunct="1">
              <a:spcBef>
                <a:spcPct val="50000"/>
              </a:spcBef>
              <a:buFont typeface="Arial" panose="020B0604020202020204" pitchFamily="34" charset="0"/>
              <a:buChar char="•"/>
              <a:defRPr/>
            </a:pPr>
            <a:endParaRPr lang="en-GB" sz="20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614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348880"/>
            <a:ext cx="2736000" cy="20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2720" y="2349894"/>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2088" y="2347080"/>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2088" y="4392969"/>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2720" y="4392969"/>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512" y="4384228"/>
            <a:ext cx="2736000" cy="20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descr="Logo BI"/>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006038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157288"/>
            <a:ext cx="6858000" cy="454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80724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Transmission </a:t>
            </a:r>
            <a:r>
              <a:rPr lang="en-GB" sz="2400" b="1" u="sng" dirty="0" smtClean="0">
                <a:solidFill>
                  <a:schemeClr val="tx2"/>
                </a:solidFill>
                <a:latin typeface="Cambria" pitchFamily="18" charset="0"/>
              </a:rPr>
              <a:t>channels: group definition</a:t>
            </a:r>
            <a:endParaRPr lang="en-GB" sz="2400" b="1" u="sng" dirty="0" smtClean="0">
              <a:solidFill>
                <a:schemeClr val="tx2"/>
              </a:solidFill>
              <a:latin typeface="Cambria" pitchFamily="18" charset="0"/>
            </a:endParaRPr>
          </a:p>
          <a:p>
            <a:pPr eaLnBrk="1" hangingPunct="1">
              <a:spcBef>
                <a:spcPct val="50000"/>
              </a:spcBef>
              <a:defRPr/>
            </a:pPr>
            <a:r>
              <a:rPr lang="en-GB" sz="2400" dirty="0" smtClean="0">
                <a:solidFill>
                  <a:schemeClr val="tx2"/>
                </a:solidFill>
                <a:latin typeface="Cambria" pitchFamily="18" charset="0"/>
              </a:rPr>
              <a:t>Definition of three groups: </a:t>
            </a:r>
          </a:p>
          <a:p>
            <a:pPr marL="457200" indent="-457200" eaLnBrk="1" hangingPunct="1">
              <a:spcBef>
                <a:spcPct val="50000"/>
              </a:spcBef>
              <a:buFont typeface="+mj-lt"/>
              <a:buAutoNum type="arabicPeriod"/>
              <a:defRPr/>
            </a:pPr>
            <a:r>
              <a:rPr lang="en-GB" sz="2400" dirty="0" smtClean="0">
                <a:solidFill>
                  <a:schemeClr val="tx2"/>
                </a:solidFill>
                <a:latin typeface="Cambria" pitchFamily="18" charset="0"/>
              </a:rPr>
              <a:t>high/low trade openness (share of trade to GDP);</a:t>
            </a:r>
          </a:p>
          <a:p>
            <a:pPr marL="457200" indent="-457200" eaLnBrk="1" hangingPunct="1">
              <a:spcBef>
                <a:spcPct val="50000"/>
              </a:spcBef>
              <a:buFont typeface="+mj-lt"/>
              <a:buAutoNum type="arabicPeriod"/>
              <a:defRPr/>
            </a:pPr>
            <a:r>
              <a:rPr lang="en-GB" sz="2400" dirty="0" smtClean="0">
                <a:solidFill>
                  <a:schemeClr val="tx2"/>
                </a:solidFill>
                <a:latin typeface="Cambria" pitchFamily="18" charset="0"/>
              </a:rPr>
              <a:t>high/ low financial integration (share of gross </a:t>
            </a:r>
            <a:r>
              <a:rPr lang="en-GB" sz="2400" dirty="0" err="1" smtClean="0">
                <a:solidFill>
                  <a:schemeClr val="tx2"/>
                </a:solidFill>
                <a:latin typeface="Cambria" pitchFamily="18" charset="0"/>
              </a:rPr>
              <a:t>fx</a:t>
            </a:r>
            <a:r>
              <a:rPr lang="en-GB" sz="2400" dirty="0" smtClean="0">
                <a:solidFill>
                  <a:schemeClr val="tx2"/>
                </a:solidFill>
                <a:latin typeface="Cambria" pitchFamily="18" charset="0"/>
              </a:rPr>
              <a:t> assets + </a:t>
            </a:r>
            <a:r>
              <a:rPr lang="en-GB" sz="2400" dirty="0" err="1" smtClean="0">
                <a:solidFill>
                  <a:schemeClr val="tx2"/>
                </a:solidFill>
                <a:latin typeface="Cambria" pitchFamily="18" charset="0"/>
              </a:rPr>
              <a:t>liab</a:t>
            </a:r>
            <a:r>
              <a:rPr lang="en-GB" sz="2400" dirty="0">
                <a:solidFill>
                  <a:schemeClr val="tx2"/>
                </a:solidFill>
                <a:latin typeface="Cambria" pitchFamily="18" charset="0"/>
              </a:rPr>
              <a:t> </a:t>
            </a:r>
            <a:r>
              <a:rPr lang="en-GB" sz="2400" dirty="0" smtClean="0">
                <a:solidFill>
                  <a:schemeClr val="tx2"/>
                </a:solidFill>
                <a:latin typeface="Cambria" pitchFamily="18" charset="0"/>
              </a:rPr>
              <a:t>to GDP);</a:t>
            </a:r>
          </a:p>
          <a:p>
            <a:pPr marL="457200" indent="-457200" eaLnBrk="1" hangingPunct="1">
              <a:spcBef>
                <a:spcPct val="50000"/>
              </a:spcBef>
              <a:buFont typeface="+mj-lt"/>
              <a:buAutoNum type="arabicPeriod"/>
              <a:defRPr/>
            </a:pPr>
            <a:r>
              <a:rPr lang="en-GB" sz="2400" dirty="0" smtClean="0">
                <a:solidFill>
                  <a:schemeClr val="tx2"/>
                </a:solidFill>
                <a:latin typeface="Cambria" pitchFamily="18" charset="0"/>
              </a:rPr>
              <a:t>fixers/floaters.</a:t>
            </a:r>
          </a:p>
          <a:p>
            <a:pPr eaLnBrk="1" hangingPunct="1">
              <a:spcBef>
                <a:spcPct val="50000"/>
              </a:spcBef>
              <a:defRPr/>
            </a:pPr>
            <a:endParaRPr lang="en-GB" sz="2400" dirty="0">
              <a:solidFill>
                <a:schemeClr val="tx1"/>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76914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587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a:solidFill>
                  <a:schemeClr val="tx2"/>
                </a:solidFill>
                <a:latin typeface="Cambria" pitchFamily="18" charset="0"/>
              </a:rPr>
              <a:t>T</a:t>
            </a:r>
            <a:r>
              <a:rPr lang="en-GB" sz="2400" b="1" u="sng" dirty="0" smtClean="0">
                <a:solidFill>
                  <a:schemeClr val="tx2"/>
                </a:solidFill>
                <a:latin typeface="Cambria" pitchFamily="18" charset="0"/>
              </a:rPr>
              <a:t>ransmission channels (1</a:t>
            </a:r>
            <a:r>
              <a:rPr lang="en-GB" sz="2400" b="1" u="sng" dirty="0" smtClean="0">
                <a:solidFill>
                  <a:schemeClr val="tx2"/>
                </a:solidFill>
                <a:latin typeface="Cambria" pitchFamily="18" charset="0"/>
              </a:rPr>
              <a:t>)</a:t>
            </a:r>
          </a:p>
          <a:p>
            <a:pPr marL="342900" indent="-342900" eaLnBrk="1" hangingPunct="1">
              <a:spcBef>
                <a:spcPct val="50000"/>
              </a:spcBef>
              <a:buFont typeface="Arial" panose="020B0604020202020204" pitchFamily="34" charset="0"/>
              <a:buChar char="•"/>
              <a:defRPr/>
            </a:pPr>
            <a:r>
              <a:rPr lang="en-US" sz="2200" u="sng" dirty="0" smtClean="0">
                <a:solidFill>
                  <a:schemeClr val="tx2"/>
                </a:solidFill>
                <a:latin typeface="Cambria" pitchFamily="18" charset="0"/>
              </a:rPr>
              <a:t>GDP spillover</a:t>
            </a:r>
            <a:r>
              <a:rPr lang="en-US" sz="2200" dirty="0" smtClean="0">
                <a:solidFill>
                  <a:schemeClr val="tx2"/>
                </a:solidFill>
                <a:latin typeface="Cambria" pitchFamily="18" charset="0"/>
              </a:rPr>
              <a:t>: </a:t>
            </a:r>
          </a:p>
          <a:p>
            <a:pPr marL="1085850" lvl="1" indent="-342900" eaLnBrk="1" hangingPunct="1">
              <a:spcBef>
                <a:spcPct val="50000"/>
              </a:spcBef>
              <a:buFont typeface="Arial" panose="020B0604020202020204" pitchFamily="34" charset="0"/>
              <a:buChar char="•"/>
              <a:defRPr/>
            </a:pPr>
            <a:r>
              <a:rPr lang="en-US" sz="2200" dirty="0" smtClean="0">
                <a:solidFill>
                  <a:schemeClr val="tx2"/>
                </a:solidFill>
                <a:latin typeface="Cambria" pitchFamily="18" charset="0"/>
              </a:rPr>
              <a:t>more </a:t>
            </a:r>
            <a:r>
              <a:rPr lang="en-US" sz="2200" dirty="0">
                <a:solidFill>
                  <a:schemeClr val="tx2"/>
                </a:solidFill>
                <a:latin typeface="Cambria" pitchFamily="18" charset="0"/>
              </a:rPr>
              <a:t>marked in CESEE countries with a high degree of trade openness (Hungary, the Czech Republic) and/or a peg of their currency to the euro </a:t>
            </a:r>
            <a:r>
              <a:rPr lang="en-US" sz="2200" dirty="0" smtClean="0">
                <a:solidFill>
                  <a:schemeClr val="tx2"/>
                </a:solidFill>
                <a:latin typeface="Cambria" pitchFamily="18" charset="0"/>
              </a:rPr>
              <a:t>(Bulgaria);</a:t>
            </a:r>
          </a:p>
          <a:p>
            <a:pPr marL="1085850" lvl="1" indent="-342900" eaLnBrk="1" hangingPunct="1">
              <a:spcBef>
                <a:spcPct val="50000"/>
              </a:spcBef>
              <a:buFont typeface="Arial" panose="020B0604020202020204" pitchFamily="34" charset="0"/>
              <a:buChar char="•"/>
              <a:defRPr/>
            </a:pPr>
            <a:r>
              <a:rPr lang="en-US" sz="2200" dirty="0">
                <a:solidFill>
                  <a:schemeClr val="tx2"/>
                </a:solidFill>
                <a:latin typeface="Cambria" pitchFamily="18" charset="0"/>
              </a:rPr>
              <a:t>less marked in countries </a:t>
            </a:r>
            <a:r>
              <a:rPr lang="en-US" sz="2200" dirty="0" smtClean="0">
                <a:solidFill>
                  <a:schemeClr val="tx2"/>
                </a:solidFill>
                <a:latin typeface="Cambria" pitchFamily="18" charset="0"/>
              </a:rPr>
              <a:t>less </a:t>
            </a:r>
            <a:r>
              <a:rPr lang="en-US" sz="2200" dirty="0">
                <a:solidFill>
                  <a:schemeClr val="tx2"/>
                </a:solidFill>
                <a:latin typeface="Cambria" pitchFamily="18" charset="0"/>
              </a:rPr>
              <a:t>financially integrated or that let their currency float vis-à-vis the euro </a:t>
            </a:r>
            <a:r>
              <a:rPr lang="en-US" sz="2200" dirty="0" smtClean="0">
                <a:solidFill>
                  <a:schemeClr val="tx2"/>
                </a:solidFill>
                <a:latin typeface="Cambria" pitchFamily="18" charset="0"/>
              </a:rPr>
              <a:t>(</a:t>
            </a:r>
            <a:r>
              <a:rPr lang="en-US" sz="2200" dirty="0">
                <a:solidFill>
                  <a:schemeClr val="tx2"/>
                </a:solidFill>
                <a:latin typeface="Cambria" pitchFamily="18" charset="0"/>
              </a:rPr>
              <a:t>for instance, Poland and Serbia).</a:t>
            </a:r>
            <a:endParaRPr lang="en-US" sz="2200" dirty="0" smtClean="0">
              <a:solidFill>
                <a:schemeClr val="tx2"/>
              </a:solidFill>
              <a:latin typeface="Cambria" pitchFamily="18" charset="0"/>
            </a:endParaRPr>
          </a:p>
          <a:p>
            <a:pPr marL="342900" indent="-342900" eaLnBrk="1" hangingPunct="1">
              <a:spcBef>
                <a:spcPct val="50000"/>
              </a:spcBef>
              <a:buFont typeface="Arial" panose="020B0604020202020204" pitchFamily="34" charset="0"/>
              <a:buChar char="•"/>
              <a:defRPr/>
            </a:pPr>
            <a:r>
              <a:rPr lang="en-US" sz="2200" u="sng" dirty="0" smtClean="0">
                <a:solidFill>
                  <a:schemeClr val="tx2"/>
                </a:solidFill>
                <a:latin typeface="Cambria" pitchFamily="18" charset="0"/>
              </a:rPr>
              <a:t>MP spillover</a:t>
            </a:r>
            <a:r>
              <a:rPr lang="en-US" sz="2200" dirty="0" smtClean="0">
                <a:solidFill>
                  <a:schemeClr val="tx2"/>
                </a:solidFill>
                <a:latin typeface="Cambria" pitchFamily="18" charset="0"/>
              </a:rPr>
              <a:t>: </a:t>
            </a:r>
          </a:p>
          <a:p>
            <a:pPr marL="1085850" lvl="1" indent="-342900" eaLnBrk="1" hangingPunct="1">
              <a:spcBef>
                <a:spcPct val="50000"/>
              </a:spcBef>
              <a:buFont typeface="Arial" panose="020B0604020202020204" pitchFamily="34" charset="0"/>
              <a:buChar char="•"/>
              <a:defRPr/>
            </a:pPr>
            <a:r>
              <a:rPr lang="en-US" sz="2200" dirty="0" smtClean="0">
                <a:solidFill>
                  <a:schemeClr val="tx2"/>
                </a:solidFill>
                <a:latin typeface="Cambria" pitchFamily="18" charset="0"/>
              </a:rPr>
              <a:t>countries </a:t>
            </a:r>
            <a:r>
              <a:rPr lang="en-US" sz="2200" dirty="0">
                <a:solidFill>
                  <a:schemeClr val="tx2"/>
                </a:solidFill>
                <a:latin typeface="Cambria" pitchFamily="18" charset="0"/>
              </a:rPr>
              <a:t>with pegged exchange rates display IRFs that are significant for longer </a:t>
            </a:r>
            <a:r>
              <a:rPr lang="en-US" sz="2200" dirty="0" smtClean="0">
                <a:solidFill>
                  <a:schemeClr val="tx2"/>
                </a:solidFill>
                <a:latin typeface="Cambria" pitchFamily="18" charset="0"/>
              </a:rPr>
              <a:t>periods;</a:t>
            </a:r>
          </a:p>
          <a:p>
            <a:pPr marL="1085850" lvl="1" indent="-342900" eaLnBrk="1" hangingPunct="1">
              <a:spcBef>
                <a:spcPct val="50000"/>
              </a:spcBef>
              <a:buFont typeface="Arial" panose="020B0604020202020204" pitchFamily="34" charset="0"/>
              <a:buChar char="•"/>
              <a:defRPr/>
            </a:pPr>
            <a:r>
              <a:rPr lang="en-US" sz="2200" dirty="0" smtClean="0">
                <a:solidFill>
                  <a:schemeClr val="tx2"/>
                </a:solidFill>
                <a:latin typeface="Cambria" pitchFamily="18" charset="0"/>
              </a:rPr>
              <a:t>short-term </a:t>
            </a:r>
            <a:r>
              <a:rPr lang="en-US" sz="2200" dirty="0">
                <a:solidFill>
                  <a:schemeClr val="tx2"/>
                </a:solidFill>
                <a:latin typeface="Cambria" pitchFamily="18" charset="0"/>
              </a:rPr>
              <a:t>interest rates react strongly </a:t>
            </a:r>
            <a:r>
              <a:rPr lang="en-US" sz="2200" dirty="0" smtClean="0">
                <a:solidFill>
                  <a:schemeClr val="tx2"/>
                </a:solidFill>
                <a:latin typeface="Cambria" pitchFamily="18" charset="0"/>
              </a:rPr>
              <a:t>in </a:t>
            </a:r>
            <a:r>
              <a:rPr lang="en-US" sz="2200" dirty="0">
                <a:solidFill>
                  <a:schemeClr val="tx2"/>
                </a:solidFill>
                <a:latin typeface="Cambria" pitchFamily="18" charset="0"/>
              </a:rPr>
              <a:t>highly financially integrated countries (e.g., Hungary), whereas the response is much </a:t>
            </a:r>
            <a:r>
              <a:rPr lang="en-US" sz="2200" dirty="0" smtClean="0">
                <a:solidFill>
                  <a:schemeClr val="tx2"/>
                </a:solidFill>
                <a:latin typeface="Cambria" pitchFamily="18" charset="0"/>
              </a:rPr>
              <a:t>smaller </a:t>
            </a:r>
            <a:r>
              <a:rPr lang="en-US" sz="2200" dirty="0">
                <a:solidFill>
                  <a:schemeClr val="tx2"/>
                </a:solidFill>
                <a:latin typeface="Cambria" pitchFamily="18" charset="0"/>
              </a:rPr>
              <a:t>for countries with low financial integration</a:t>
            </a:r>
            <a:r>
              <a:rPr lang="en-US" sz="2200" dirty="0" smtClean="0">
                <a:solidFill>
                  <a:schemeClr val="tx2"/>
                </a:solidFill>
                <a:latin typeface="Cambria" pitchFamily="18" charset="0"/>
              </a:rPr>
              <a:t>.</a:t>
            </a:r>
            <a:endParaRPr lang="en-US" sz="2200" dirty="0">
              <a:solidFill>
                <a:schemeClr val="tx2"/>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288421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a:solidFill>
                  <a:schemeClr val="tx2"/>
                </a:solidFill>
                <a:latin typeface="Cambria" pitchFamily="18" charset="0"/>
              </a:rPr>
              <a:t>T</a:t>
            </a:r>
            <a:r>
              <a:rPr lang="en-GB" sz="2400" b="1" u="sng" dirty="0" smtClean="0">
                <a:solidFill>
                  <a:schemeClr val="tx2"/>
                </a:solidFill>
                <a:latin typeface="Cambria" pitchFamily="18" charset="0"/>
              </a:rPr>
              <a:t>ransmission channels (2</a:t>
            </a:r>
            <a:r>
              <a:rPr lang="en-GB" sz="2400" b="1" u="sng" dirty="0" smtClean="0">
                <a:solidFill>
                  <a:schemeClr val="tx2"/>
                </a:solidFill>
                <a:latin typeface="Cambria" pitchFamily="18" charset="0"/>
              </a:rPr>
              <a:t>)</a:t>
            </a:r>
          </a:p>
          <a:p>
            <a:pPr marL="342900" indent="-342900" eaLnBrk="1" hangingPunct="1">
              <a:spcBef>
                <a:spcPct val="50000"/>
              </a:spcBef>
              <a:buFont typeface="Arial" panose="020B0604020202020204" pitchFamily="34" charset="0"/>
              <a:buChar char="•"/>
              <a:defRPr/>
            </a:pPr>
            <a:r>
              <a:rPr lang="en-US" sz="2200" u="sng" dirty="0" err="1" smtClean="0">
                <a:solidFill>
                  <a:schemeClr val="tx2"/>
                </a:solidFill>
                <a:latin typeface="Cambria" pitchFamily="18" charset="0"/>
              </a:rPr>
              <a:t>Ctys</a:t>
            </a:r>
            <a:r>
              <a:rPr lang="en-US" sz="2200" u="sng" dirty="0" smtClean="0">
                <a:solidFill>
                  <a:schemeClr val="tx2"/>
                </a:solidFill>
                <a:latin typeface="Cambria" pitchFamily="18" charset="0"/>
              </a:rPr>
              <a:t> with higher </a:t>
            </a:r>
            <a:r>
              <a:rPr lang="en-US" sz="2200" u="sng" dirty="0">
                <a:solidFill>
                  <a:schemeClr val="tx2"/>
                </a:solidFill>
                <a:latin typeface="Cambria" pitchFamily="18" charset="0"/>
              </a:rPr>
              <a:t>degree of trade </a:t>
            </a:r>
            <a:r>
              <a:rPr lang="en-US" sz="2200" u="sng" dirty="0" smtClean="0">
                <a:solidFill>
                  <a:schemeClr val="tx2"/>
                </a:solidFill>
                <a:latin typeface="Cambria" pitchFamily="18" charset="0"/>
              </a:rPr>
              <a:t>openness</a:t>
            </a:r>
            <a:r>
              <a:rPr lang="en-US" sz="2200" dirty="0" smtClean="0">
                <a:solidFill>
                  <a:schemeClr val="tx2"/>
                </a:solidFill>
                <a:latin typeface="Cambria" pitchFamily="18" charset="0"/>
              </a:rPr>
              <a:t>. The </a:t>
            </a:r>
            <a:r>
              <a:rPr lang="en-US" sz="2200" dirty="0">
                <a:solidFill>
                  <a:schemeClr val="tx2"/>
                </a:solidFill>
                <a:latin typeface="Cambria" pitchFamily="18" charset="0"/>
              </a:rPr>
              <a:t>more pronounced GDP contraction </a:t>
            </a:r>
            <a:r>
              <a:rPr lang="en-US" sz="2200" dirty="0" smtClean="0">
                <a:solidFill>
                  <a:schemeClr val="tx2"/>
                </a:solidFill>
                <a:latin typeface="Cambria" pitchFamily="18" charset="0"/>
              </a:rPr>
              <a:t>seems </a:t>
            </a:r>
            <a:r>
              <a:rPr lang="en-US" sz="2200" dirty="0">
                <a:solidFill>
                  <a:schemeClr val="tx2"/>
                </a:solidFill>
                <a:latin typeface="Cambria" pitchFamily="18" charset="0"/>
              </a:rPr>
              <a:t>to mirror the impact of a larger demand contraction (reflecting, in turn, the larger export share of these countries). </a:t>
            </a:r>
            <a:r>
              <a:rPr lang="en-US" sz="2200" u="sng" dirty="0">
                <a:solidFill>
                  <a:schemeClr val="tx2"/>
                </a:solidFill>
                <a:latin typeface="Cambria" pitchFamily="18" charset="0"/>
              </a:rPr>
              <a:t>Trade </a:t>
            </a:r>
            <a:r>
              <a:rPr lang="en-US" sz="2200" u="sng" dirty="0" smtClean="0">
                <a:solidFill>
                  <a:schemeClr val="tx2"/>
                </a:solidFill>
                <a:latin typeface="Cambria" pitchFamily="18" charset="0"/>
              </a:rPr>
              <a:t>channel – Demand absorption</a:t>
            </a:r>
            <a:r>
              <a:rPr lang="en-US" sz="2200" dirty="0" smtClean="0">
                <a:solidFill>
                  <a:schemeClr val="tx2"/>
                </a:solidFill>
                <a:latin typeface="Cambria" pitchFamily="18" charset="0"/>
              </a:rPr>
              <a:t>. </a:t>
            </a:r>
          </a:p>
          <a:p>
            <a:pPr marL="342900" indent="-342900" eaLnBrk="1" hangingPunct="1">
              <a:spcBef>
                <a:spcPct val="50000"/>
              </a:spcBef>
              <a:buFont typeface="Arial" panose="020B0604020202020204" pitchFamily="34" charset="0"/>
              <a:buChar char="•"/>
              <a:defRPr/>
            </a:pPr>
            <a:r>
              <a:rPr lang="en-US" sz="2200" u="sng" dirty="0" err="1" smtClean="0">
                <a:solidFill>
                  <a:schemeClr val="tx2"/>
                </a:solidFill>
                <a:latin typeface="Cambria" pitchFamily="18" charset="0"/>
              </a:rPr>
              <a:t>Ctys</a:t>
            </a:r>
            <a:r>
              <a:rPr lang="en-US" sz="2200" u="sng" dirty="0" smtClean="0">
                <a:solidFill>
                  <a:schemeClr val="tx2"/>
                </a:solidFill>
                <a:latin typeface="Cambria" pitchFamily="18" charset="0"/>
              </a:rPr>
              <a:t> with low </a:t>
            </a:r>
            <a:r>
              <a:rPr lang="en-US" sz="2200" u="sng" dirty="0">
                <a:solidFill>
                  <a:schemeClr val="tx2"/>
                </a:solidFill>
                <a:latin typeface="Cambria" pitchFamily="18" charset="0"/>
              </a:rPr>
              <a:t>degree of financial </a:t>
            </a:r>
            <a:r>
              <a:rPr lang="en-US" sz="2200" u="sng" dirty="0" smtClean="0">
                <a:solidFill>
                  <a:schemeClr val="tx2"/>
                </a:solidFill>
                <a:latin typeface="Cambria" pitchFamily="18" charset="0"/>
              </a:rPr>
              <a:t>integration.</a:t>
            </a:r>
            <a:r>
              <a:rPr lang="en-US" sz="2200" dirty="0" smtClean="0">
                <a:solidFill>
                  <a:schemeClr val="tx2"/>
                </a:solidFill>
                <a:latin typeface="Cambria" pitchFamily="18" charset="0"/>
              </a:rPr>
              <a:t> </a:t>
            </a:r>
            <a:r>
              <a:rPr lang="en-US" sz="2200" dirty="0" smtClean="0">
                <a:solidFill>
                  <a:schemeClr val="tx2"/>
                </a:solidFill>
                <a:latin typeface="Cambria" pitchFamily="18" charset="0"/>
              </a:rPr>
              <a:t>Less pronounced GDP contraction. Two </a:t>
            </a:r>
            <a:r>
              <a:rPr lang="en-US" sz="2200" dirty="0">
                <a:solidFill>
                  <a:schemeClr val="tx2"/>
                </a:solidFill>
                <a:latin typeface="Cambria" pitchFamily="18" charset="0"/>
              </a:rPr>
              <a:t>mechanisms </a:t>
            </a:r>
            <a:r>
              <a:rPr lang="en-US" sz="2200" dirty="0" smtClean="0">
                <a:solidFill>
                  <a:schemeClr val="tx2"/>
                </a:solidFill>
                <a:latin typeface="Cambria" pitchFamily="18" charset="0"/>
              </a:rPr>
              <a:t>at work: a </a:t>
            </a:r>
            <a:r>
              <a:rPr lang="en-US" sz="2200" dirty="0">
                <a:solidFill>
                  <a:schemeClr val="tx2"/>
                </a:solidFill>
                <a:latin typeface="Cambria" pitchFamily="18" charset="0"/>
              </a:rPr>
              <a:t>weak indirect link with the euro area interest </a:t>
            </a:r>
            <a:r>
              <a:rPr lang="en-US" sz="2200" dirty="0" smtClean="0">
                <a:solidFill>
                  <a:schemeClr val="tx2"/>
                </a:solidFill>
                <a:latin typeface="Cambria" pitchFamily="18" charset="0"/>
              </a:rPr>
              <a:t>rate; the existence of the </a:t>
            </a:r>
            <a:r>
              <a:rPr lang="en-US" sz="2200" dirty="0">
                <a:solidFill>
                  <a:schemeClr val="tx2"/>
                </a:solidFill>
                <a:latin typeface="Cambria" pitchFamily="18" charset="0"/>
              </a:rPr>
              <a:t>expenditure switching </a:t>
            </a:r>
            <a:r>
              <a:rPr lang="en-US" sz="2200" dirty="0" smtClean="0">
                <a:solidFill>
                  <a:schemeClr val="tx2"/>
                </a:solidFill>
                <a:latin typeface="Cambria" pitchFamily="18" charset="0"/>
              </a:rPr>
              <a:t>mechanism. </a:t>
            </a:r>
          </a:p>
          <a:p>
            <a:pPr marL="342900" indent="-342900" eaLnBrk="1" hangingPunct="1">
              <a:spcBef>
                <a:spcPct val="50000"/>
              </a:spcBef>
              <a:buFont typeface="Arial" panose="020B0604020202020204" pitchFamily="34" charset="0"/>
              <a:buChar char="•"/>
              <a:defRPr/>
            </a:pPr>
            <a:r>
              <a:rPr lang="en-US" sz="2200" u="sng" dirty="0" smtClean="0">
                <a:solidFill>
                  <a:schemeClr val="tx2"/>
                </a:solidFill>
                <a:latin typeface="Cambria" pitchFamily="18" charset="0"/>
              </a:rPr>
              <a:t>Fixers.</a:t>
            </a:r>
            <a:r>
              <a:rPr lang="en-US" sz="2200" dirty="0" smtClean="0">
                <a:solidFill>
                  <a:schemeClr val="tx2"/>
                </a:solidFill>
                <a:latin typeface="Cambria" pitchFamily="18" charset="0"/>
              </a:rPr>
              <a:t> The </a:t>
            </a:r>
            <a:r>
              <a:rPr lang="en-US" sz="2200" dirty="0">
                <a:solidFill>
                  <a:schemeClr val="tx2"/>
                </a:solidFill>
                <a:latin typeface="Cambria" pitchFamily="18" charset="0"/>
              </a:rPr>
              <a:t>deeper GDP contraction in countries </a:t>
            </a:r>
            <a:r>
              <a:rPr lang="en-US" sz="2200" dirty="0" smtClean="0">
                <a:solidFill>
                  <a:schemeClr val="tx2"/>
                </a:solidFill>
                <a:latin typeface="Cambria" pitchFamily="18" charset="0"/>
              </a:rPr>
              <a:t>can </a:t>
            </a:r>
            <a:r>
              <a:rPr lang="en-US" sz="2200" dirty="0">
                <a:solidFill>
                  <a:schemeClr val="tx2"/>
                </a:solidFill>
                <a:latin typeface="Cambria" pitchFamily="18" charset="0"/>
              </a:rPr>
              <a:t>be traced back to the </a:t>
            </a:r>
            <a:r>
              <a:rPr lang="en-US" sz="2200" u="sng" dirty="0">
                <a:solidFill>
                  <a:schemeClr val="tx2"/>
                </a:solidFill>
                <a:latin typeface="Cambria" pitchFamily="18" charset="0"/>
              </a:rPr>
              <a:t>trade </a:t>
            </a:r>
            <a:r>
              <a:rPr lang="en-US" sz="2200" u="sng" dirty="0" smtClean="0">
                <a:solidFill>
                  <a:schemeClr val="tx2"/>
                </a:solidFill>
                <a:latin typeface="Cambria" pitchFamily="18" charset="0"/>
              </a:rPr>
              <a:t>channel – demand absorption</a:t>
            </a:r>
            <a:r>
              <a:rPr lang="en-US" sz="2200" dirty="0" smtClean="0">
                <a:solidFill>
                  <a:schemeClr val="tx2"/>
                </a:solidFill>
                <a:latin typeface="Cambria" pitchFamily="18" charset="0"/>
              </a:rPr>
              <a:t>. Small </a:t>
            </a:r>
            <a:r>
              <a:rPr lang="en-US" sz="2200" dirty="0">
                <a:solidFill>
                  <a:schemeClr val="tx2"/>
                </a:solidFill>
                <a:latin typeface="Cambria" pitchFamily="18" charset="0"/>
              </a:rPr>
              <a:t>and </a:t>
            </a:r>
            <a:r>
              <a:rPr lang="en-US" sz="2200" dirty="0" smtClean="0">
                <a:solidFill>
                  <a:schemeClr val="tx2"/>
                </a:solidFill>
                <a:latin typeface="Cambria" pitchFamily="18" charset="0"/>
              </a:rPr>
              <a:t>open economies, without an exchange </a:t>
            </a:r>
            <a:r>
              <a:rPr lang="en-US" sz="2200" dirty="0">
                <a:solidFill>
                  <a:schemeClr val="tx2"/>
                </a:solidFill>
                <a:latin typeface="Cambria" pitchFamily="18" charset="0"/>
              </a:rPr>
              <a:t>rate depreciation and the associated expenditure switching </a:t>
            </a:r>
            <a:r>
              <a:rPr lang="en-US" sz="2200" dirty="0" smtClean="0">
                <a:solidFill>
                  <a:schemeClr val="tx2"/>
                </a:solidFill>
                <a:latin typeface="Cambria" pitchFamily="18" charset="0"/>
              </a:rPr>
              <a:t>effects. GDP </a:t>
            </a:r>
            <a:r>
              <a:rPr lang="en-US" sz="2200" dirty="0">
                <a:solidFill>
                  <a:schemeClr val="tx2"/>
                </a:solidFill>
                <a:latin typeface="Cambria" pitchFamily="18" charset="0"/>
              </a:rPr>
              <a:t>reduction could also stem from the larger increase in domestic interest rates and thus from </a:t>
            </a:r>
            <a:r>
              <a:rPr lang="en-US" sz="2200" u="sng" dirty="0">
                <a:solidFill>
                  <a:schemeClr val="tx2"/>
                </a:solidFill>
                <a:latin typeface="Cambria" pitchFamily="18" charset="0"/>
              </a:rPr>
              <a:t>larger short-term interest rate spillovers</a:t>
            </a:r>
            <a:r>
              <a:rPr lang="en-US" sz="2200" dirty="0">
                <a:solidFill>
                  <a:schemeClr val="tx2"/>
                </a:solidFill>
                <a:latin typeface="Cambria" pitchFamily="18" charset="0"/>
              </a:rPr>
              <a:t> to countries with exchange rate pegs. </a:t>
            </a:r>
          </a:p>
          <a:p>
            <a:pPr eaLnBrk="1" hangingPunct="1">
              <a:spcBef>
                <a:spcPct val="50000"/>
              </a:spcBef>
              <a:defRPr/>
            </a:pPr>
            <a:endParaRPr lang="en-US" sz="2200" dirty="0">
              <a:solidFill>
                <a:schemeClr val="tx1"/>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643542"/>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a:solidFill>
                  <a:schemeClr val="tx2"/>
                </a:solidFill>
                <a:latin typeface="Cambria" pitchFamily="18" charset="0"/>
              </a:rPr>
              <a:t>T</a:t>
            </a:r>
            <a:r>
              <a:rPr lang="en-GB" sz="2400" b="1" u="sng" dirty="0" smtClean="0">
                <a:solidFill>
                  <a:schemeClr val="tx2"/>
                </a:solidFill>
                <a:latin typeface="Cambria" pitchFamily="18" charset="0"/>
              </a:rPr>
              <a:t>ransmission channels (3</a:t>
            </a:r>
            <a:r>
              <a:rPr lang="en-GB" sz="2400" b="1" u="sng" dirty="0" smtClean="0">
                <a:solidFill>
                  <a:schemeClr val="tx2"/>
                </a:solidFill>
                <a:latin typeface="Cambria" pitchFamily="18" charset="0"/>
              </a:rPr>
              <a:t>)</a:t>
            </a:r>
          </a:p>
          <a:p>
            <a:pPr marL="342900" indent="-342900" eaLnBrk="1" hangingPunct="1">
              <a:spcBef>
                <a:spcPct val="50000"/>
              </a:spcBef>
              <a:buFont typeface="Arial" panose="020B0604020202020204" pitchFamily="34" charset="0"/>
              <a:buChar char="•"/>
              <a:defRPr/>
            </a:pPr>
            <a:r>
              <a:rPr lang="en-US" sz="2200" u="sng" dirty="0" smtClean="0">
                <a:solidFill>
                  <a:schemeClr val="tx2"/>
                </a:solidFill>
                <a:latin typeface="Cambria" pitchFamily="18" charset="0"/>
              </a:rPr>
              <a:t>Floaters.</a:t>
            </a:r>
            <a:r>
              <a:rPr lang="en-US" sz="2200" dirty="0">
                <a:solidFill>
                  <a:schemeClr val="tx2"/>
                </a:solidFill>
                <a:latin typeface="Cambria" pitchFamily="18" charset="0"/>
              </a:rPr>
              <a:t> </a:t>
            </a:r>
            <a:r>
              <a:rPr lang="en-US" sz="2200" dirty="0" smtClean="0">
                <a:solidFill>
                  <a:schemeClr val="tx2"/>
                </a:solidFill>
                <a:latin typeface="Cambria" pitchFamily="18" charset="0"/>
              </a:rPr>
              <a:t>Spillovers </a:t>
            </a:r>
            <a:r>
              <a:rPr lang="en-US" sz="2200" dirty="0">
                <a:solidFill>
                  <a:schemeClr val="tx2"/>
                </a:solidFill>
                <a:latin typeface="Cambria" pitchFamily="18" charset="0"/>
              </a:rPr>
              <a:t>to output </a:t>
            </a:r>
            <a:r>
              <a:rPr lang="en-US" sz="2200" dirty="0" smtClean="0">
                <a:solidFill>
                  <a:schemeClr val="tx2"/>
                </a:solidFill>
                <a:latin typeface="Cambria" pitchFamily="18" charset="0"/>
              </a:rPr>
              <a:t>are </a:t>
            </a:r>
            <a:r>
              <a:rPr lang="en-US" sz="2200" dirty="0">
                <a:solidFill>
                  <a:schemeClr val="tx2"/>
                </a:solidFill>
                <a:latin typeface="Cambria" pitchFamily="18" charset="0"/>
              </a:rPr>
              <a:t>also significant and sizable, indicating that any offset through the expenditure switching effect is at most a partial </a:t>
            </a:r>
            <a:r>
              <a:rPr lang="en-US" sz="2200" dirty="0" smtClean="0">
                <a:solidFill>
                  <a:schemeClr val="tx2"/>
                </a:solidFill>
                <a:latin typeface="Cambria" pitchFamily="18" charset="0"/>
              </a:rPr>
              <a:t>one.</a:t>
            </a:r>
          </a:p>
          <a:p>
            <a:pPr marL="342900" indent="-342900" eaLnBrk="1" hangingPunct="1">
              <a:spcBef>
                <a:spcPct val="50000"/>
              </a:spcBef>
              <a:buFont typeface="Arial" panose="020B0604020202020204" pitchFamily="34" charset="0"/>
              <a:buChar char="•"/>
              <a:defRPr/>
            </a:pPr>
            <a:r>
              <a:rPr lang="en-US" sz="2200" dirty="0" smtClean="0">
                <a:solidFill>
                  <a:schemeClr val="tx2"/>
                </a:solidFill>
                <a:latin typeface="Cambria" pitchFamily="18" charset="0"/>
              </a:rPr>
              <a:t>The </a:t>
            </a:r>
            <a:r>
              <a:rPr lang="en-US" sz="2200" dirty="0">
                <a:solidFill>
                  <a:schemeClr val="tx2"/>
                </a:solidFill>
                <a:latin typeface="Cambria" pitchFamily="18" charset="0"/>
              </a:rPr>
              <a:t>spillover effects on the short-term interest rates in countries with </a:t>
            </a:r>
            <a:r>
              <a:rPr lang="en-US" sz="2200" u="sng" dirty="0">
                <a:solidFill>
                  <a:schemeClr val="tx2"/>
                </a:solidFill>
                <a:latin typeface="Cambria" pitchFamily="18" charset="0"/>
              </a:rPr>
              <a:t>more integrated financial markets </a:t>
            </a:r>
            <a:r>
              <a:rPr lang="en-US" sz="2200" dirty="0">
                <a:solidFill>
                  <a:schemeClr val="tx2"/>
                </a:solidFill>
                <a:latin typeface="Cambria" pitchFamily="18" charset="0"/>
              </a:rPr>
              <a:t>are in line with previous empirical results by Aizenman </a:t>
            </a:r>
            <a:r>
              <a:rPr lang="en-US" sz="2200" i="1" dirty="0">
                <a:solidFill>
                  <a:schemeClr val="tx2"/>
                </a:solidFill>
                <a:latin typeface="Cambria" pitchFamily="18" charset="0"/>
              </a:rPr>
              <a:t>et </a:t>
            </a:r>
            <a:r>
              <a:rPr lang="en-US" sz="2200" i="1" dirty="0" smtClean="0">
                <a:solidFill>
                  <a:schemeClr val="tx2"/>
                </a:solidFill>
                <a:latin typeface="Cambria" pitchFamily="18" charset="0"/>
              </a:rPr>
              <a:t>al </a:t>
            </a:r>
            <a:r>
              <a:rPr lang="en-US" sz="2200" dirty="0">
                <a:solidFill>
                  <a:schemeClr val="tx2"/>
                </a:solidFill>
                <a:latin typeface="Cambria" pitchFamily="18" charset="0"/>
              </a:rPr>
              <a:t>(2016) and Bluwstein and Canova (2015). </a:t>
            </a: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9992992"/>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637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Robustness tests (1)</a:t>
            </a:r>
            <a:endParaRPr lang="en-GB" sz="2400" b="1" u="sng" dirty="0">
              <a:solidFill>
                <a:schemeClr val="tx2"/>
              </a:solidFill>
              <a:latin typeface="Cambria" pitchFamily="18" charset="0"/>
            </a:endParaRPr>
          </a:p>
          <a:p>
            <a:pPr marL="342900" indent="-342900" eaLnBrk="1" hangingPunct="1">
              <a:spcBef>
                <a:spcPct val="50000"/>
              </a:spcBef>
              <a:buFont typeface="Arial" panose="020B0604020202020204" pitchFamily="34" charset="0"/>
              <a:buChar char="•"/>
              <a:defRPr/>
            </a:pPr>
            <a:r>
              <a:rPr lang="en-GB" sz="2400" dirty="0">
                <a:solidFill>
                  <a:schemeClr val="tx2"/>
                </a:solidFill>
                <a:latin typeface="Cambria" pitchFamily="18" charset="0"/>
              </a:rPr>
              <a:t>Main </a:t>
            </a:r>
            <a:r>
              <a:rPr lang="en-GB" sz="2400" dirty="0" smtClean="0">
                <a:solidFill>
                  <a:schemeClr val="tx2"/>
                </a:solidFill>
                <a:latin typeface="Cambria" pitchFamily="18" charset="0"/>
              </a:rPr>
              <a:t>checks</a:t>
            </a:r>
            <a:r>
              <a:rPr lang="en-GB" sz="2400" dirty="0">
                <a:solidFill>
                  <a:schemeClr val="tx2"/>
                </a:solidFill>
                <a:latin typeface="Cambria" pitchFamily="18" charset="0"/>
              </a:rPr>
              <a:t>:</a:t>
            </a:r>
            <a:endParaRPr lang="en-GB" sz="2400" dirty="0" smtClean="0">
              <a:solidFill>
                <a:schemeClr val="tx2"/>
              </a:solidFill>
              <a:latin typeface="Cambria" pitchFamily="18" charset="0"/>
            </a:endParaRPr>
          </a:p>
          <a:p>
            <a:pPr marL="1085850" lvl="1" indent="-342900"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Different Cholesky ordering: coherent with the baseline (</a:t>
            </a:r>
            <a:r>
              <a:rPr lang="en-GB" sz="2400" b="1" dirty="0" smtClean="0">
                <a:solidFill>
                  <a:schemeClr val="tx2"/>
                </a:solidFill>
                <a:latin typeface="Cambria" pitchFamily="18" charset="0"/>
              </a:rPr>
              <a:t>y </a:t>
            </a:r>
            <a:r>
              <a:rPr lang="en-GB" sz="2400" b="1" dirty="0" err="1" smtClean="0">
                <a:solidFill>
                  <a:schemeClr val="tx2"/>
                </a:solidFill>
                <a:latin typeface="Cambria" pitchFamily="18" charset="0"/>
              </a:rPr>
              <a:t>dp</a:t>
            </a:r>
            <a:r>
              <a:rPr lang="en-GB" sz="2400" b="1" dirty="0" smtClean="0">
                <a:solidFill>
                  <a:schemeClr val="tx2"/>
                </a:solidFill>
                <a:latin typeface="Cambria" pitchFamily="18" charset="0"/>
              </a:rPr>
              <a:t> e </a:t>
            </a:r>
            <a:r>
              <a:rPr lang="en-GB" sz="2400" b="1" dirty="0" err="1" smtClean="0">
                <a:solidFill>
                  <a:schemeClr val="tx2"/>
                </a:solidFill>
                <a:latin typeface="Cambria" pitchFamily="18" charset="0"/>
              </a:rPr>
              <a:t>sr</a:t>
            </a:r>
            <a:r>
              <a:rPr lang="en-GB" sz="2400" b="1" dirty="0" smtClean="0">
                <a:solidFill>
                  <a:schemeClr val="tx2"/>
                </a:solidFill>
                <a:latin typeface="Cambria" pitchFamily="18" charset="0"/>
              </a:rPr>
              <a:t> </a:t>
            </a:r>
            <a:r>
              <a:rPr lang="en-GB" sz="2400" dirty="0" smtClean="0">
                <a:solidFill>
                  <a:schemeClr val="tx2"/>
                </a:solidFill>
                <a:latin typeface="Cambria" pitchFamily="18" charset="0"/>
              </a:rPr>
              <a:t>– Dees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2007, y </a:t>
            </a:r>
            <a:r>
              <a:rPr lang="en-GB" sz="2400" dirty="0" err="1" smtClean="0">
                <a:solidFill>
                  <a:schemeClr val="tx2"/>
                </a:solidFill>
                <a:latin typeface="Cambria" pitchFamily="18" charset="0"/>
              </a:rPr>
              <a:t>dp</a:t>
            </a:r>
            <a:r>
              <a:rPr lang="en-GB" sz="2400" dirty="0" smtClean="0">
                <a:solidFill>
                  <a:schemeClr val="tx2"/>
                </a:solidFill>
                <a:latin typeface="Cambria" pitchFamily="18" charset="0"/>
              </a:rPr>
              <a:t> </a:t>
            </a:r>
            <a:r>
              <a:rPr lang="en-GB" sz="2400" dirty="0" err="1" smtClean="0">
                <a:solidFill>
                  <a:schemeClr val="tx2"/>
                </a:solidFill>
                <a:latin typeface="Cambria" pitchFamily="18" charset="0"/>
              </a:rPr>
              <a:t>sr</a:t>
            </a:r>
            <a:r>
              <a:rPr lang="en-GB" sz="2400" dirty="0" smtClean="0">
                <a:solidFill>
                  <a:schemeClr val="tx2"/>
                </a:solidFill>
                <a:latin typeface="Cambria" pitchFamily="18" charset="0"/>
              </a:rPr>
              <a:t> e – Peersman and Smets, 2001); </a:t>
            </a:r>
          </a:p>
          <a:p>
            <a:pPr marL="1485900" lvl="2" indent="-342900" eaLnBrk="1" hangingPunct="1">
              <a:spcBef>
                <a:spcPct val="50000"/>
              </a:spcBef>
              <a:buFont typeface="Arial" panose="020B0604020202020204" pitchFamily="34" charset="0"/>
              <a:buChar char="•"/>
              <a:defRPr/>
            </a:pPr>
            <a:endParaRPr lang="en-GB" sz="2400" dirty="0" smtClean="0">
              <a:solidFill>
                <a:schemeClr val="tx1"/>
              </a:solidFill>
              <a:latin typeface="Cambria" pitchFamily="18" charset="0"/>
            </a:endParaRPr>
          </a:p>
          <a:p>
            <a:pPr lvl="1" indent="0" eaLnBrk="1" hangingPunct="1">
              <a:spcBef>
                <a:spcPct val="50000"/>
              </a:spcBef>
              <a:defRPr/>
            </a:pPr>
            <a:endParaRPr lang="en-GB" sz="2400" dirty="0" smtClean="0">
              <a:solidFill>
                <a:schemeClr val="tx1"/>
              </a:solidFill>
              <a:latin typeface="Cambria" pitchFamily="18" charset="0"/>
            </a:endParaRPr>
          </a:p>
          <a:p>
            <a:pPr lvl="1" indent="0" eaLnBrk="1" hangingPunct="1">
              <a:spcBef>
                <a:spcPct val="50000"/>
              </a:spcBef>
              <a:defRPr/>
            </a:pPr>
            <a:endParaRPr lang="en-GB" sz="2400" dirty="0">
              <a:solidFill>
                <a:schemeClr val="tx1"/>
              </a:solidFill>
              <a:latin typeface="Cambria" pitchFamily="18" charset="0"/>
            </a:endParaRPr>
          </a:p>
          <a:p>
            <a:pPr lvl="1" indent="0" eaLnBrk="1" hangingPunct="1">
              <a:spcBef>
                <a:spcPct val="50000"/>
              </a:spcBef>
              <a:defRPr/>
            </a:pPr>
            <a:endParaRPr lang="en-GB" sz="2400" dirty="0">
              <a:solidFill>
                <a:schemeClr val="tx1"/>
              </a:solidFill>
              <a:latin typeface="Cambria" pitchFamily="18" charset="0"/>
            </a:endParaRPr>
          </a:p>
          <a:p>
            <a:pPr lvl="1" indent="0" eaLnBrk="1" hangingPunct="1">
              <a:defRPr/>
            </a:pPr>
            <a:endParaRPr lang="en-GB" sz="2400" dirty="0">
              <a:solidFill>
                <a:schemeClr val="tx1"/>
              </a:solidFill>
              <a:latin typeface="Cambria" pitchFamily="18" charset="0"/>
            </a:endParaRPr>
          </a:p>
          <a:p>
            <a:pPr marL="1085850" lvl="1" indent="-342900"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SGIRF: coherent, but significant only in the euro area (GDP); </a:t>
            </a:r>
          </a:p>
          <a:p>
            <a:pPr lvl="1" indent="0" eaLnBrk="1" hangingPunct="1">
              <a:spcBef>
                <a:spcPct val="50000"/>
              </a:spcBef>
              <a:defRPr/>
            </a:pPr>
            <a:endParaRPr lang="en-GB" sz="2400" dirty="0" smtClean="0">
              <a:solidFill>
                <a:schemeClr val="tx1"/>
              </a:solidFill>
              <a:latin typeface="Cambria"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963" y="2564904"/>
            <a:ext cx="2807494"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2457" y="2564903"/>
            <a:ext cx="2808000" cy="129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2715" y="3861048"/>
            <a:ext cx="2807494" cy="12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7528" y="3861048"/>
            <a:ext cx="2791211" cy="12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Logo B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237666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Robustness tests (2)</a:t>
            </a:r>
            <a:endParaRPr lang="en-GB" sz="2400" dirty="0">
              <a:solidFill>
                <a:schemeClr val="tx2"/>
              </a:solidFill>
              <a:latin typeface="Cambria" pitchFamily="18" charset="0"/>
            </a:endParaRPr>
          </a:p>
          <a:p>
            <a:pPr marL="1085850" lvl="1" indent="-342900" eaLnBrk="1" hangingPunct="1">
              <a:buFont typeface="Arial" panose="020B0604020202020204" pitchFamily="34" charset="0"/>
              <a:buChar char="•"/>
              <a:defRPr/>
            </a:pPr>
            <a:r>
              <a:rPr lang="en-GB" sz="2400" dirty="0">
                <a:solidFill>
                  <a:schemeClr val="tx2"/>
                </a:solidFill>
                <a:latin typeface="Cambria" pitchFamily="18" charset="0"/>
              </a:rPr>
              <a:t>Different horizons: </a:t>
            </a:r>
          </a:p>
          <a:p>
            <a:pPr marL="1435100" lvl="2" indent="-292100" eaLnBrk="1" hangingPunct="1">
              <a:spcBef>
                <a:spcPts val="600"/>
              </a:spcBef>
              <a:buFont typeface="Arial" panose="020B0604020202020204" pitchFamily="34" charset="0"/>
              <a:buChar char="•"/>
              <a:defRPr/>
            </a:pPr>
            <a:r>
              <a:rPr lang="en-GB" sz="2400" dirty="0">
                <a:solidFill>
                  <a:schemeClr val="tx2"/>
                </a:solidFill>
                <a:latin typeface="Cambria" pitchFamily="18" charset="0"/>
              </a:rPr>
              <a:t>end-2007 as starting date: coherent, also in terms of significance</a:t>
            </a:r>
            <a:r>
              <a:rPr lang="en-GB" sz="2400" dirty="0" smtClean="0">
                <a:solidFill>
                  <a:schemeClr val="tx2"/>
                </a:solidFill>
                <a:latin typeface="Cambria" pitchFamily="18" charset="0"/>
              </a:rPr>
              <a:t>;</a:t>
            </a:r>
          </a:p>
          <a:p>
            <a:pPr lvl="2" indent="0" eaLnBrk="1" hangingPunct="1">
              <a:spcBef>
                <a:spcPts val="600"/>
              </a:spcBef>
              <a:defRPr/>
            </a:pPr>
            <a:endParaRPr lang="en-GB" sz="2400" dirty="0">
              <a:solidFill>
                <a:schemeClr val="tx1"/>
              </a:solidFill>
              <a:latin typeface="Cambria" pitchFamily="18" charset="0"/>
            </a:endParaRPr>
          </a:p>
          <a:p>
            <a:pPr lvl="2" indent="0" eaLnBrk="1" hangingPunct="1">
              <a:spcBef>
                <a:spcPct val="50000"/>
              </a:spcBef>
              <a:defRPr/>
            </a:pPr>
            <a:endParaRPr lang="en-GB" sz="2400" dirty="0" smtClean="0">
              <a:solidFill>
                <a:schemeClr val="tx1"/>
              </a:solidFill>
              <a:latin typeface="Cambria" pitchFamily="18" charset="0"/>
            </a:endParaRPr>
          </a:p>
          <a:p>
            <a:pPr lvl="2" indent="0" eaLnBrk="1" hangingPunct="1">
              <a:spcBef>
                <a:spcPct val="50000"/>
              </a:spcBef>
              <a:defRPr/>
            </a:pPr>
            <a:endParaRPr lang="en-GB" sz="2400" dirty="0">
              <a:solidFill>
                <a:schemeClr val="tx1"/>
              </a:solidFill>
              <a:latin typeface="Cambria" pitchFamily="18" charset="0"/>
            </a:endParaRPr>
          </a:p>
          <a:p>
            <a:pPr lvl="2" indent="0" eaLnBrk="1" hangingPunct="1">
              <a:spcBef>
                <a:spcPct val="50000"/>
              </a:spcBef>
              <a:defRPr/>
            </a:pPr>
            <a:endParaRPr lang="en-GB" sz="2400" dirty="0" smtClean="0">
              <a:solidFill>
                <a:schemeClr val="tx1"/>
              </a:solidFill>
              <a:latin typeface="Cambria" pitchFamily="18" charset="0"/>
            </a:endParaRPr>
          </a:p>
          <a:p>
            <a:pPr lvl="2" indent="0" eaLnBrk="1" hangingPunct="1">
              <a:spcBef>
                <a:spcPct val="50000"/>
              </a:spcBef>
              <a:defRPr/>
            </a:pPr>
            <a:endParaRPr lang="en-GB" sz="2400" dirty="0" smtClean="0">
              <a:solidFill>
                <a:schemeClr val="tx1"/>
              </a:solidFill>
              <a:latin typeface="Cambria" pitchFamily="18" charset="0"/>
            </a:endParaRPr>
          </a:p>
          <a:p>
            <a:pPr marL="1485900" lvl="2" indent="-342900"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mid-2016 </a:t>
            </a:r>
            <a:r>
              <a:rPr lang="en-GB" sz="2400" dirty="0">
                <a:solidFill>
                  <a:schemeClr val="tx2"/>
                </a:solidFill>
                <a:latin typeface="Cambria" pitchFamily="18" charset="0"/>
              </a:rPr>
              <a:t>as end date: </a:t>
            </a:r>
            <a:r>
              <a:rPr lang="en-GB" sz="2400" dirty="0" smtClean="0">
                <a:solidFill>
                  <a:schemeClr val="tx2"/>
                </a:solidFill>
                <a:latin typeface="Cambria" pitchFamily="18" charset="0"/>
              </a:rPr>
              <a:t>coherent (</a:t>
            </a:r>
            <a:r>
              <a:rPr lang="en-GB" sz="2400" dirty="0" err="1" smtClean="0">
                <a:solidFill>
                  <a:schemeClr val="tx2"/>
                </a:solidFill>
                <a:latin typeface="Cambria" pitchFamily="18" charset="0"/>
              </a:rPr>
              <a:t>sr</a:t>
            </a:r>
            <a:r>
              <a:rPr lang="en-GB" sz="2400" dirty="0" smtClean="0">
                <a:solidFill>
                  <a:schemeClr val="tx2"/>
                </a:solidFill>
                <a:latin typeface="Cambria" pitchFamily="18" charset="0"/>
              </a:rPr>
              <a:t>), </a:t>
            </a:r>
            <a:r>
              <a:rPr lang="en-GB" sz="2400" dirty="0">
                <a:solidFill>
                  <a:schemeClr val="tx2"/>
                </a:solidFill>
                <a:latin typeface="Cambria" pitchFamily="18" charset="0"/>
              </a:rPr>
              <a:t>but not </a:t>
            </a:r>
            <a:r>
              <a:rPr lang="en-GB" sz="2400" dirty="0" smtClean="0">
                <a:solidFill>
                  <a:schemeClr val="tx2"/>
                </a:solidFill>
                <a:latin typeface="Cambria" pitchFamily="18" charset="0"/>
              </a:rPr>
              <a:t>significant (GDP);</a:t>
            </a:r>
          </a:p>
        </p:txBody>
      </p:sp>
      <p:pic>
        <p:nvPicPr>
          <p:cNvPr id="94310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540" y="1988840"/>
            <a:ext cx="2808000" cy="12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3107"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4600" y="1988840"/>
            <a:ext cx="2808000" cy="12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3108"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6710" y="3258259"/>
            <a:ext cx="2808000" cy="13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310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1540" y="3252941"/>
            <a:ext cx="2808000" cy="13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3111" name="Picture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56188" y="5446576"/>
            <a:ext cx="5600435" cy="13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Logo B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603173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Robustness tests (</a:t>
            </a:r>
            <a:r>
              <a:rPr lang="en-GB" sz="2400" b="1" u="sng" dirty="0">
                <a:solidFill>
                  <a:schemeClr val="tx2"/>
                </a:solidFill>
                <a:latin typeface="Cambria" pitchFamily="18" charset="0"/>
              </a:rPr>
              <a:t>3</a:t>
            </a:r>
            <a:r>
              <a:rPr lang="en-GB" sz="2400" b="1" u="sng" dirty="0" smtClean="0">
                <a:solidFill>
                  <a:schemeClr val="tx2"/>
                </a:solidFill>
                <a:latin typeface="Cambria" pitchFamily="18" charset="0"/>
              </a:rPr>
              <a:t>)</a:t>
            </a:r>
            <a:endParaRPr lang="en-GB" sz="2400" dirty="0">
              <a:solidFill>
                <a:schemeClr val="tx2"/>
              </a:solidFill>
              <a:latin typeface="Cambria" pitchFamily="18" charset="0"/>
            </a:endParaRPr>
          </a:p>
          <a:p>
            <a:pPr marL="1085850" lvl="1" indent="-342900" eaLnBrk="1" hangingPunct="1">
              <a:spcBef>
                <a:spcPct val="50000"/>
              </a:spcBef>
              <a:buFont typeface="Arial" panose="020B0604020202020204" pitchFamily="34" charset="0"/>
              <a:buChar char="•"/>
              <a:defRPr/>
            </a:pPr>
            <a:r>
              <a:rPr lang="en-GB" sz="2400" dirty="0" err="1" smtClean="0">
                <a:solidFill>
                  <a:schemeClr val="tx2"/>
                </a:solidFill>
                <a:latin typeface="Cambria" pitchFamily="18" charset="0"/>
              </a:rPr>
              <a:t>MoPo</a:t>
            </a:r>
            <a:r>
              <a:rPr lang="en-GB" sz="2400" dirty="0" smtClean="0">
                <a:solidFill>
                  <a:schemeClr val="tx2"/>
                </a:solidFill>
                <a:latin typeface="Cambria" pitchFamily="18" charset="0"/>
              </a:rPr>
              <a:t> variable:</a:t>
            </a:r>
          </a:p>
          <a:p>
            <a:pPr marL="1485900" lvl="2" indent="-342900" eaLnBrk="1" hangingPunct="1">
              <a:spcBef>
                <a:spcPct val="50000"/>
              </a:spcBef>
              <a:buFont typeface="Arial" panose="020B0604020202020204" pitchFamily="34" charset="0"/>
              <a:buChar char="•"/>
              <a:defRPr/>
            </a:pPr>
            <a:r>
              <a:rPr lang="en-GB" sz="2400" b="1" dirty="0" smtClean="0">
                <a:solidFill>
                  <a:schemeClr val="tx2"/>
                </a:solidFill>
                <a:latin typeface="Cambria" pitchFamily="18" charset="0"/>
              </a:rPr>
              <a:t>shadow </a:t>
            </a:r>
            <a:r>
              <a:rPr lang="en-GB" sz="2400" b="1" dirty="0">
                <a:solidFill>
                  <a:schemeClr val="tx2"/>
                </a:solidFill>
                <a:latin typeface="Cambria" pitchFamily="18" charset="0"/>
              </a:rPr>
              <a:t>rates only in the euro </a:t>
            </a:r>
            <a:r>
              <a:rPr lang="en-GB" sz="2400" b="1" dirty="0" smtClean="0">
                <a:solidFill>
                  <a:schemeClr val="tx2"/>
                </a:solidFill>
                <a:latin typeface="Cambria" pitchFamily="18" charset="0"/>
              </a:rPr>
              <a:t>area </a:t>
            </a:r>
            <a:r>
              <a:rPr lang="en-GB" sz="2400" dirty="0" smtClean="0">
                <a:solidFill>
                  <a:schemeClr val="tx2"/>
                </a:solidFill>
                <a:latin typeface="Cambria" pitchFamily="18" charset="0"/>
              </a:rPr>
              <a:t>(more feeble effect outside the euro area, especially in terms of GDP);</a:t>
            </a:r>
            <a:r>
              <a:rPr lang="en-GB" sz="2400" b="1" dirty="0" smtClean="0">
                <a:solidFill>
                  <a:schemeClr val="tx2"/>
                </a:solidFill>
                <a:latin typeface="Cambria" pitchFamily="18" charset="0"/>
              </a:rPr>
              <a:t> </a:t>
            </a:r>
          </a:p>
          <a:p>
            <a:pPr marL="1485900" lvl="2" indent="-342900" eaLnBrk="1" hangingPunct="1">
              <a:spcBef>
                <a:spcPts val="1200"/>
              </a:spcBef>
              <a:buFont typeface="Arial" panose="020B0604020202020204" pitchFamily="34" charset="0"/>
              <a:buChar char="•"/>
              <a:defRPr/>
            </a:pPr>
            <a:r>
              <a:rPr lang="en-GB" sz="2400" b="1" dirty="0" smtClean="0">
                <a:solidFill>
                  <a:schemeClr val="tx2"/>
                </a:solidFill>
                <a:latin typeface="Cambria" pitchFamily="18" charset="0"/>
              </a:rPr>
              <a:t>different </a:t>
            </a:r>
            <a:r>
              <a:rPr lang="en-GB" sz="2400" b="1" dirty="0">
                <a:solidFill>
                  <a:schemeClr val="tx2"/>
                </a:solidFill>
                <a:latin typeface="Cambria" pitchFamily="18" charset="0"/>
              </a:rPr>
              <a:t>shadow rates in </a:t>
            </a:r>
            <a:r>
              <a:rPr lang="en-GB" sz="2400" b="1" dirty="0" smtClean="0">
                <a:solidFill>
                  <a:schemeClr val="tx2"/>
                </a:solidFill>
                <a:latin typeface="Cambria" pitchFamily="18" charset="0"/>
              </a:rPr>
              <a:t>euro area, the UK, the US and Japan </a:t>
            </a:r>
            <a:r>
              <a:rPr lang="en-GB" sz="2400" dirty="0" smtClean="0">
                <a:solidFill>
                  <a:schemeClr val="tx2"/>
                </a:solidFill>
                <a:latin typeface="Cambria" pitchFamily="18" charset="0"/>
              </a:rPr>
              <a:t>(Krippner</a:t>
            </a:r>
            <a:r>
              <a:rPr lang="en-GB" sz="2400" dirty="0">
                <a:solidFill>
                  <a:schemeClr val="tx2"/>
                </a:solidFill>
                <a:latin typeface="Cambria" pitchFamily="18" charset="0"/>
              </a:rPr>
              <a:t>, </a:t>
            </a:r>
            <a:r>
              <a:rPr lang="en-GB" sz="2400" dirty="0" smtClean="0">
                <a:solidFill>
                  <a:schemeClr val="tx2"/>
                </a:solidFill>
                <a:latin typeface="Cambria" pitchFamily="18" charset="0"/>
              </a:rPr>
              <a:t>2013): </a:t>
            </a:r>
            <a:r>
              <a:rPr lang="en-GB" sz="2400" dirty="0">
                <a:solidFill>
                  <a:schemeClr val="tx2"/>
                </a:solidFill>
                <a:latin typeface="Cambria" pitchFamily="18" charset="0"/>
              </a:rPr>
              <a:t>qualitatively</a:t>
            </a:r>
            <a:r>
              <a:rPr lang="en-GB" sz="2400" dirty="0" smtClean="0">
                <a:solidFill>
                  <a:schemeClr val="tx2"/>
                </a:solidFill>
                <a:latin typeface="Cambria" pitchFamily="18" charset="0"/>
              </a:rPr>
              <a:t> ok, but in general not significant;</a:t>
            </a:r>
          </a:p>
          <a:p>
            <a:pPr marL="1485900" lvl="2" indent="-342900">
              <a:spcBef>
                <a:spcPts val="1200"/>
              </a:spcBef>
              <a:buFont typeface="Arial" panose="020B0604020202020204" pitchFamily="34" charset="0"/>
              <a:buChar char="•"/>
            </a:pPr>
            <a:r>
              <a:rPr lang="en-US" sz="2400" b="1" dirty="0">
                <a:solidFill>
                  <a:schemeClr val="tx2"/>
                </a:solidFill>
                <a:latin typeface="Cambria" pitchFamily="18" charset="0"/>
              </a:rPr>
              <a:t>substituting</a:t>
            </a:r>
            <a:r>
              <a:rPr lang="en-US" sz="2400" dirty="0" smtClean="0">
                <a:solidFill>
                  <a:schemeClr val="tx2"/>
                </a:solidFill>
                <a:latin typeface="Cambria" pitchFamily="18" charset="0"/>
              </a:rPr>
              <a:t> the euro area shadow rate with the </a:t>
            </a:r>
            <a:r>
              <a:rPr lang="en-US" sz="2400" b="1" dirty="0" smtClean="0">
                <a:solidFill>
                  <a:schemeClr val="tx2"/>
                </a:solidFill>
                <a:latin typeface="Cambria" pitchFamily="18" charset="0"/>
              </a:rPr>
              <a:t>3-month EONIA: </a:t>
            </a:r>
            <a:r>
              <a:rPr lang="en-US" sz="2400" dirty="0">
                <a:solidFill>
                  <a:schemeClr val="tx2"/>
                </a:solidFill>
                <a:latin typeface="Cambria" pitchFamily="18" charset="0"/>
              </a:rPr>
              <a:t>GDP IRFs are </a:t>
            </a:r>
            <a:r>
              <a:rPr lang="en-US" sz="2400" dirty="0" smtClean="0">
                <a:solidFill>
                  <a:schemeClr val="tx2"/>
                </a:solidFill>
                <a:latin typeface="Cambria" pitchFamily="18" charset="0"/>
              </a:rPr>
              <a:t>comparable, </a:t>
            </a:r>
            <a:r>
              <a:rPr lang="en-US" sz="2400" dirty="0">
                <a:solidFill>
                  <a:schemeClr val="tx2"/>
                </a:solidFill>
                <a:latin typeface="Cambria" pitchFamily="18" charset="0"/>
              </a:rPr>
              <a:t>inflation dynamics is </a:t>
            </a:r>
            <a:r>
              <a:rPr lang="en-US" sz="2400" dirty="0" smtClean="0">
                <a:solidFill>
                  <a:schemeClr val="tx2"/>
                </a:solidFill>
                <a:latin typeface="Cambria" pitchFamily="18" charset="0"/>
              </a:rPr>
              <a:t>significant, but the </a:t>
            </a:r>
            <a:r>
              <a:rPr lang="en-US" sz="2400" dirty="0">
                <a:solidFill>
                  <a:schemeClr val="tx2"/>
                </a:solidFill>
                <a:latin typeface="Cambria" pitchFamily="18" charset="0"/>
              </a:rPr>
              <a:t>effects </a:t>
            </a:r>
            <a:r>
              <a:rPr lang="en-US" sz="2400" dirty="0" smtClean="0">
                <a:solidFill>
                  <a:schemeClr val="tx2"/>
                </a:solidFill>
                <a:latin typeface="Cambria" pitchFamily="18" charset="0"/>
              </a:rPr>
              <a:t>on interest </a:t>
            </a:r>
            <a:r>
              <a:rPr lang="en-US" sz="2400" dirty="0">
                <a:solidFill>
                  <a:schemeClr val="tx2"/>
                </a:solidFill>
                <a:latin typeface="Cambria" pitchFamily="18" charset="0"/>
              </a:rPr>
              <a:t>rate </a:t>
            </a:r>
            <a:r>
              <a:rPr lang="en-US" sz="2400" dirty="0" smtClean="0">
                <a:solidFill>
                  <a:schemeClr val="tx2"/>
                </a:solidFill>
                <a:latin typeface="Cambria" pitchFamily="18" charset="0"/>
              </a:rPr>
              <a:t>IRFs </a:t>
            </a:r>
            <a:r>
              <a:rPr lang="en-US" sz="2400" dirty="0">
                <a:solidFill>
                  <a:schemeClr val="tx2"/>
                </a:solidFill>
                <a:latin typeface="Cambria" pitchFamily="18" charset="0"/>
              </a:rPr>
              <a:t>are less pronounced and very </a:t>
            </a:r>
            <a:r>
              <a:rPr lang="en-US" sz="2400" dirty="0" smtClean="0">
                <a:solidFill>
                  <a:schemeClr val="tx2"/>
                </a:solidFill>
                <a:latin typeface="Cambria" pitchFamily="18" charset="0"/>
              </a:rPr>
              <a:t>short-lived – only partial mirroring of the </a:t>
            </a:r>
            <a:r>
              <a:rPr lang="en-US" sz="2400" dirty="0">
                <a:solidFill>
                  <a:schemeClr val="tx2"/>
                </a:solidFill>
                <a:latin typeface="Cambria" pitchFamily="18" charset="0"/>
              </a:rPr>
              <a:t>ECB’s non-standard monetary measures.</a:t>
            </a:r>
          </a:p>
          <a:p>
            <a:pPr marL="1485900" lvl="2" indent="-342900" eaLnBrk="1" hangingPunct="1">
              <a:spcBef>
                <a:spcPct val="50000"/>
              </a:spcBef>
              <a:buFont typeface="Arial" panose="020B0604020202020204" pitchFamily="34" charset="0"/>
              <a:buChar char="•"/>
              <a:defRPr/>
            </a:pPr>
            <a:endParaRPr lang="en-GB" sz="2400" dirty="0">
              <a:solidFill>
                <a:schemeClr val="tx1"/>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2420928"/>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Robustness tests (4)</a:t>
            </a:r>
            <a:endParaRPr lang="en-GB" sz="2400" dirty="0">
              <a:solidFill>
                <a:schemeClr val="tx2"/>
              </a:solidFill>
              <a:latin typeface="Cambria" pitchFamily="18" charset="0"/>
            </a:endParaRPr>
          </a:p>
          <a:p>
            <a:pPr marL="1085850" lvl="1" indent="-342900" eaLnBrk="1" hangingPunct="1">
              <a:spcBef>
                <a:spcPct val="50000"/>
              </a:spcBef>
              <a:buFont typeface="Arial" panose="020B0604020202020204" pitchFamily="34" charset="0"/>
              <a:buChar char="•"/>
              <a:defRPr/>
            </a:pPr>
            <a:r>
              <a:rPr lang="en-US" sz="2400" b="1" dirty="0">
                <a:solidFill>
                  <a:schemeClr val="tx2"/>
                </a:solidFill>
                <a:latin typeface="Cambria" pitchFamily="18" charset="0"/>
              </a:rPr>
              <a:t>Setting up a regional model </a:t>
            </a:r>
            <a:r>
              <a:rPr lang="en-US" sz="2400" dirty="0">
                <a:solidFill>
                  <a:schemeClr val="tx2"/>
                </a:solidFill>
                <a:latin typeface="Cambria" pitchFamily="18" charset="0"/>
              </a:rPr>
              <a:t>(e.g., running the model without non-European economies, including the US): The exclusion of the latter has a bearing on the significance of the GDP IRFs, which became in general not significant while remaining </a:t>
            </a:r>
            <a:r>
              <a:rPr lang="en-US" sz="2400" dirty="0" smtClean="0">
                <a:solidFill>
                  <a:schemeClr val="tx2"/>
                </a:solidFill>
                <a:latin typeface="Cambria" pitchFamily="18" charset="0"/>
              </a:rPr>
              <a:t>qualitatively similar.</a:t>
            </a:r>
            <a:endParaRPr lang="en-GB" sz="2400" dirty="0">
              <a:solidFill>
                <a:schemeClr val="tx2"/>
              </a:solidFill>
              <a:latin typeface="Cambria" pitchFamily="18" charset="0"/>
            </a:endParaRPr>
          </a:p>
          <a:p>
            <a:pPr marL="1085850" lvl="1"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In </a:t>
            </a:r>
            <a:r>
              <a:rPr lang="en-GB" sz="2400" dirty="0">
                <a:solidFill>
                  <a:schemeClr val="tx2"/>
                </a:solidFill>
                <a:latin typeface="Cambria" pitchFamily="18" charset="0"/>
              </a:rPr>
              <a:t>general results are qualitatively consistent, but significance horizon for different variables may change. </a:t>
            </a:r>
            <a:r>
              <a:rPr lang="en-GB" sz="2400" dirty="0" smtClean="0">
                <a:solidFill>
                  <a:schemeClr val="tx2"/>
                </a:solidFill>
                <a:latin typeface="Cambria" pitchFamily="18" charset="0"/>
              </a:rPr>
              <a:t>At the same time, </a:t>
            </a:r>
            <a:r>
              <a:rPr lang="en-GB" sz="2400" dirty="0">
                <a:solidFill>
                  <a:schemeClr val="tx2"/>
                </a:solidFill>
                <a:latin typeface="Cambria" pitchFamily="18" charset="0"/>
              </a:rPr>
              <a:t>the effect on the GDP appears </a:t>
            </a:r>
            <a:r>
              <a:rPr lang="en-GB" sz="2400" dirty="0" smtClean="0">
                <a:solidFill>
                  <a:schemeClr val="tx2"/>
                </a:solidFill>
                <a:latin typeface="Cambria" pitchFamily="18" charset="0"/>
              </a:rPr>
              <a:t>rather </a:t>
            </a:r>
            <a:r>
              <a:rPr lang="en-GB" sz="2400" b="1" dirty="0" smtClean="0">
                <a:solidFill>
                  <a:schemeClr val="tx2"/>
                </a:solidFill>
                <a:latin typeface="Cambria" pitchFamily="18" charset="0"/>
              </a:rPr>
              <a:t>sound</a:t>
            </a:r>
            <a:r>
              <a:rPr lang="en-GB" sz="2400" dirty="0" smtClean="0">
                <a:solidFill>
                  <a:schemeClr val="tx2"/>
                </a:solidFill>
                <a:latin typeface="Cambria" pitchFamily="18" charset="0"/>
              </a:rPr>
              <a:t> </a:t>
            </a:r>
            <a:r>
              <a:rPr lang="en-GB" sz="2400" dirty="0">
                <a:solidFill>
                  <a:schemeClr val="tx2"/>
                </a:solidFill>
                <a:latin typeface="Cambria" pitchFamily="18" charset="0"/>
              </a:rPr>
              <a:t>(also in terms </a:t>
            </a:r>
            <a:r>
              <a:rPr lang="en-GB" sz="2400" dirty="0" smtClean="0">
                <a:solidFill>
                  <a:schemeClr val="tx2"/>
                </a:solidFill>
                <a:latin typeface="Cambria" pitchFamily="18" charset="0"/>
              </a:rPr>
              <a:t>of both robustness and </a:t>
            </a:r>
            <a:r>
              <a:rPr lang="en-GB" sz="2400" dirty="0">
                <a:solidFill>
                  <a:schemeClr val="tx2"/>
                </a:solidFill>
                <a:latin typeface="Cambria" pitchFamily="18" charset="0"/>
              </a:rPr>
              <a:t>significance) to different model specification.</a:t>
            </a:r>
            <a:endParaRPr lang="en-GB" sz="2000" dirty="0">
              <a:solidFill>
                <a:schemeClr val="tx2"/>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544504"/>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646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Policy conclusions </a:t>
            </a:r>
          </a:p>
          <a:p>
            <a:pPr algn="just" eaLnBrk="1" hangingPunct="1">
              <a:spcBef>
                <a:spcPct val="50000"/>
              </a:spcBef>
              <a:defRPr/>
            </a:pPr>
            <a:r>
              <a:rPr lang="en-US" sz="2400" dirty="0" smtClean="0">
                <a:solidFill>
                  <a:schemeClr val="tx2"/>
                </a:solidFill>
                <a:latin typeface="Cambria" pitchFamily="18" charset="0"/>
              </a:rPr>
              <a:t>Sizable spillovers </a:t>
            </a:r>
            <a:r>
              <a:rPr lang="en-US" sz="2400" dirty="0">
                <a:solidFill>
                  <a:schemeClr val="tx2"/>
                </a:solidFill>
                <a:latin typeface="Cambria" pitchFamily="18" charset="0"/>
              </a:rPr>
              <a:t>from a Euro area </a:t>
            </a:r>
            <a:r>
              <a:rPr lang="en-US" sz="2400" dirty="0" smtClean="0">
                <a:solidFill>
                  <a:schemeClr val="tx2"/>
                </a:solidFill>
                <a:latin typeface="Cambria" pitchFamily="18" charset="0"/>
              </a:rPr>
              <a:t>non-standard monetary </a:t>
            </a:r>
            <a:r>
              <a:rPr lang="en-US" sz="2400" dirty="0">
                <a:solidFill>
                  <a:schemeClr val="tx2"/>
                </a:solidFill>
                <a:latin typeface="Cambria" pitchFamily="18" charset="0"/>
              </a:rPr>
              <a:t>policy shock on </a:t>
            </a:r>
            <a:r>
              <a:rPr lang="en-US" sz="2400" dirty="0" smtClean="0">
                <a:solidFill>
                  <a:schemeClr val="tx2"/>
                </a:solidFill>
                <a:latin typeface="Cambria" pitchFamily="18" charset="0"/>
              </a:rPr>
              <a:t>output (generalized effect) and </a:t>
            </a:r>
            <a:r>
              <a:rPr lang="en-US" sz="2400" dirty="0">
                <a:solidFill>
                  <a:schemeClr val="tx2"/>
                </a:solidFill>
                <a:latin typeface="Cambria" pitchFamily="18" charset="0"/>
              </a:rPr>
              <a:t>on </a:t>
            </a:r>
            <a:r>
              <a:rPr lang="en-US" sz="2400" dirty="0" smtClean="0">
                <a:solidFill>
                  <a:schemeClr val="tx2"/>
                </a:solidFill>
                <a:latin typeface="Cambria" pitchFamily="18" charset="0"/>
              </a:rPr>
              <a:t>short-term interest rates (less generalized) in European </a:t>
            </a:r>
            <a:r>
              <a:rPr lang="en-US" sz="2400" dirty="0">
                <a:solidFill>
                  <a:schemeClr val="tx2"/>
                </a:solidFill>
                <a:latin typeface="Cambria" pitchFamily="18" charset="0"/>
              </a:rPr>
              <a:t>countries </a:t>
            </a:r>
            <a:r>
              <a:rPr lang="en-US" sz="2400" dirty="0" smtClean="0">
                <a:solidFill>
                  <a:schemeClr val="tx2"/>
                </a:solidFill>
                <a:latin typeface="Cambria" pitchFamily="18" charset="0"/>
              </a:rPr>
              <a:t>outside the </a:t>
            </a:r>
            <a:r>
              <a:rPr lang="en-US" sz="2400" dirty="0">
                <a:solidFill>
                  <a:schemeClr val="tx2"/>
                </a:solidFill>
                <a:latin typeface="Cambria" pitchFamily="18" charset="0"/>
              </a:rPr>
              <a:t>Euro area. </a:t>
            </a:r>
            <a:endParaRPr lang="en-US" sz="2400" dirty="0" smtClean="0">
              <a:solidFill>
                <a:schemeClr val="tx2"/>
              </a:solidFill>
              <a:latin typeface="Cambria" pitchFamily="18" charset="0"/>
            </a:endParaRPr>
          </a:p>
          <a:p>
            <a:pPr algn="just" eaLnBrk="1" hangingPunct="1">
              <a:spcBef>
                <a:spcPct val="50000"/>
              </a:spcBef>
              <a:defRPr/>
            </a:pPr>
            <a:r>
              <a:rPr lang="en-US" sz="2400" dirty="0">
                <a:solidFill>
                  <a:schemeClr val="tx2"/>
                </a:solidFill>
                <a:latin typeface="Cambria" pitchFamily="18" charset="0"/>
              </a:rPr>
              <a:t>V</a:t>
            </a:r>
            <a:r>
              <a:rPr lang="en-US" sz="2400" dirty="0" smtClean="0">
                <a:solidFill>
                  <a:schemeClr val="tx2"/>
                </a:solidFill>
                <a:latin typeface="Cambria" pitchFamily="18" charset="0"/>
              </a:rPr>
              <a:t>ariations </a:t>
            </a:r>
            <a:r>
              <a:rPr lang="en-US" sz="2400" dirty="0">
                <a:solidFill>
                  <a:schemeClr val="tx2"/>
                </a:solidFill>
                <a:latin typeface="Cambria" pitchFamily="18" charset="0"/>
              </a:rPr>
              <a:t>in the size of spillover effects by country groups are observed, suggesting that the extent </a:t>
            </a:r>
            <a:r>
              <a:rPr lang="en-US" sz="2400" dirty="0" smtClean="0">
                <a:solidFill>
                  <a:schemeClr val="tx2"/>
                </a:solidFill>
                <a:latin typeface="Cambria" pitchFamily="18" charset="0"/>
              </a:rPr>
              <a:t>to which </a:t>
            </a:r>
            <a:r>
              <a:rPr lang="en-US" sz="2400" dirty="0">
                <a:solidFill>
                  <a:schemeClr val="tx2"/>
                </a:solidFill>
                <a:latin typeface="Cambria" pitchFamily="18" charset="0"/>
              </a:rPr>
              <a:t>different transmission channels are at play varies with country characteristics. </a:t>
            </a:r>
            <a:endParaRPr lang="en-US" sz="2400" dirty="0" smtClean="0">
              <a:solidFill>
                <a:schemeClr val="tx2"/>
              </a:solidFill>
              <a:latin typeface="Cambria" pitchFamily="18" charset="0"/>
            </a:endParaRPr>
          </a:p>
          <a:p>
            <a:pPr marL="0" lvl="5" indent="0" algn="just" eaLnBrk="1" fontAlgn="auto" hangingPunct="1">
              <a:spcBef>
                <a:spcPct val="50000"/>
              </a:spcBef>
              <a:spcAft>
                <a:spcPts val="0"/>
              </a:spcAft>
              <a:defRPr/>
            </a:pPr>
            <a:r>
              <a:rPr lang="en-GB" sz="2400" dirty="0">
                <a:solidFill>
                  <a:schemeClr val="tx2"/>
                </a:solidFill>
                <a:latin typeface="Cambria" pitchFamily="18" charset="0"/>
              </a:rPr>
              <a:t>Need for CESEE countries to take Euro area non-standard monetary </a:t>
            </a:r>
            <a:r>
              <a:rPr lang="en-GB" sz="2400" dirty="0" smtClean="0">
                <a:solidFill>
                  <a:schemeClr val="tx2"/>
                </a:solidFill>
                <a:latin typeface="Cambria" pitchFamily="18" charset="0"/>
              </a:rPr>
              <a:t>policy </a:t>
            </a:r>
            <a:r>
              <a:rPr lang="en-GB" sz="2400" dirty="0" err="1" smtClean="0">
                <a:solidFill>
                  <a:schemeClr val="tx2"/>
                </a:solidFill>
                <a:latin typeface="Cambria" pitchFamily="18" charset="0"/>
              </a:rPr>
              <a:t>spillovers</a:t>
            </a:r>
            <a:r>
              <a:rPr lang="en-GB" sz="2400" dirty="0" smtClean="0">
                <a:solidFill>
                  <a:schemeClr val="tx2"/>
                </a:solidFill>
                <a:latin typeface="Cambria" pitchFamily="18" charset="0"/>
              </a:rPr>
              <a:t> </a:t>
            </a:r>
            <a:r>
              <a:rPr lang="en-GB" sz="2400" dirty="0">
                <a:solidFill>
                  <a:schemeClr val="tx2"/>
                </a:solidFill>
                <a:latin typeface="Cambria" pitchFamily="18" charset="0"/>
              </a:rPr>
              <a:t>into account when implementing </a:t>
            </a:r>
            <a:r>
              <a:rPr lang="en-GB" sz="2400" dirty="0" smtClean="0">
                <a:solidFill>
                  <a:schemeClr val="tx2"/>
                </a:solidFill>
                <a:latin typeface="Cambria" pitchFamily="18" charset="0"/>
              </a:rPr>
              <a:t>their monetary </a:t>
            </a:r>
            <a:r>
              <a:rPr lang="en-GB" sz="2400" dirty="0">
                <a:solidFill>
                  <a:schemeClr val="tx2"/>
                </a:solidFill>
                <a:latin typeface="Cambria" pitchFamily="18" charset="0"/>
              </a:rPr>
              <a:t>and fiscal policies</a:t>
            </a:r>
            <a:r>
              <a:rPr lang="en-GB" sz="2400" dirty="0" smtClean="0">
                <a:solidFill>
                  <a:schemeClr val="tx2"/>
                </a:solidFill>
                <a:latin typeface="Cambria" pitchFamily="18" charset="0"/>
              </a:rPr>
              <a:t>.</a:t>
            </a:r>
          </a:p>
          <a:p>
            <a:pPr lvl="1" indent="0" algn="just" eaLnBrk="1" hangingPunct="1">
              <a:spcBef>
                <a:spcPct val="50000"/>
              </a:spcBef>
              <a:defRPr/>
            </a:pPr>
            <a:endParaRPr lang="en-GB" sz="2000" dirty="0" smtClean="0">
              <a:solidFill>
                <a:schemeClr val="tx1"/>
              </a:solidFill>
              <a:latin typeface="Cambria" pitchFamily="18" charset="0"/>
            </a:endParaRPr>
          </a:p>
          <a:p>
            <a:pPr marL="1485900" lvl="2" indent="-342900" algn="just" eaLnBrk="1" hangingPunct="1">
              <a:spcBef>
                <a:spcPct val="50000"/>
              </a:spcBef>
              <a:buFont typeface="Arial" panose="020B0604020202020204" pitchFamily="34" charset="0"/>
              <a:buChar char="•"/>
              <a:defRPr/>
            </a:pPr>
            <a:endParaRPr lang="en-GB" sz="20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6560478"/>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6" descr="sfondob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065"/>
            <a:ext cx="91440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 Box 4"/>
          <p:cNvSpPr txBox="1">
            <a:spLocks noChangeArrowheads="1"/>
          </p:cNvSpPr>
          <p:nvPr/>
        </p:nvSpPr>
        <p:spPr bwMode="auto">
          <a:xfrm>
            <a:off x="182668" y="2865686"/>
            <a:ext cx="8735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it-IT" sz="2400" b="1" i="1" dirty="0" err="1" smtClean="0">
                <a:solidFill>
                  <a:schemeClr val="tx2"/>
                </a:solidFill>
                <a:effectLst>
                  <a:outerShdw blurRad="38100" dist="38100" dir="2700000" algn="tl">
                    <a:srgbClr val="000000">
                      <a:alpha val="43137"/>
                    </a:srgbClr>
                  </a:outerShdw>
                </a:effectLst>
                <a:latin typeface="+mj-lt"/>
              </a:rPr>
              <a:t>Thank</a:t>
            </a:r>
            <a:r>
              <a:rPr lang="it-IT" sz="2400" b="1" i="1" dirty="0" smtClean="0">
                <a:solidFill>
                  <a:schemeClr val="tx2"/>
                </a:solidFill>
                <a:effectLst>
                  <a:outerShdw blurRad="38100" dist="38100" dir="2700000" algn="tl">
                    <a:srgbClr val="000000">
                      <a:alpha val="43137"/>
                    </a:srgbClr>
                  </a:outerShdw>
                </a:effectLst>
                <a:latin typeface="+mj-lt"/>
              </a:rPr>
              <a:t> </a:t>
            </a:r>
            <a:r>
              <a:rPr lang="it-IT" sz="2400" b="1" i="1" dirty="0" err="1" smtClean="0">
                <a:solidFill>
                  <a:schemeClr val="tx2"/>
                </a:solidFill>
                <a:effectLst>
                  <a:outerShdw blurRad="38100" dist="38100" dir="2700000" algn="tl">
                    <a:srgbClr val="000000">
                      <a:alpha val="43137"/>
                    </a:srgbClr>
                  </a:outerShdw>
                </a:effectLst>
                <a:latin typeface="+mj-lt"/>
              </a:rPr>
              <a:t>you</a:t>
            </a:r>
            <a:r>
              <a:rPr lang="it-IT" sz="2400" b="1" i="1" dirty="0" smtClean="0">
                <a:solidFill>
                  <a:schemeClr val="tx2"/>
                </a:solidFill>
                <a:effectLst>
                  <a:outerShdw blurRad="38100" dist="38100" dir="2700000" algn="tl">
                    <a:srgbClr val="000000">
                      <a:alpha val="43137"/>
                    </a:srgbClr>
                  </a:outerShdw>
                </a:effectLst>
                <a:latin typeface="+mj-lt"/>
              </a:rPr>
              <a:t> for </a:t>
            </a:r>
            <a:r>
              <a:rPr lang="it-IT" sz="2400" b="1" i="1" dirty="0" err="1" smtClean="0">
                <a:solidFill>
                  <a:schemeClr val="tx2"/>
                </a:solidFill>
                <a:effectLst>
                  <a:outerShdw blurRad="38100" dist="38100" dir="2700000" algn="tl">
                    <a:srgbClr val="000000">
                      <a:alpha val="43137"/>
                    </a:srgbClr>
                  </a:outerShdw>
                </a:effectLst>
                <a:latin typeface="+mj-lt"/>
              </a:rPr>
              <a:t>your</a:t>
            </a:r>
            <a:r>
              <a:rPr lang="it-IT" sz="2400" b="1" i="1" dirty="0" smtClean="0">
                <a:solidFill>
                  <a:schemeClr val="tx2"/>
                </a:solidFill>
                <a:effectLst>
                  <a:outerShdw blurRad="38100" dist="38100" dir="2700000" algn="tl">
                    <a:srgbClr val="000000">
                      <a:alpha val="43137"/>
                    </a:srgbClr>
                  </a:outerShdw>
                </a:effectLst>
                <a:latin typeface="+mj-lt"/>
              </a:rPr>
              <a:t> </a:t>
            </a:r>
            <a:r>
              <a:rPr lang="it-IT" sz="2400" b="1" i="1" dirty="0" err="1" smtClean="0">
                <a:solidFill>
                  <a:schemeClr val="tx2"/>
                </a:solidFill>
                <a:effectLst>
                  <a:outerShdw blurRad="38100" dist="38100" dir="2700000" algn="tl">
                    <a:srgbClr val="000000">
                      <a:alpha val="43137"/>
                    </a:srgbClr>
                  </a:outerShdw>
                </a:effectLst>
                <a:latin typeface="+mj-lt"/>
              </a:rPr>
              <a:t>attention</a:t>
            </a:r>
            <a:endParaRPr lang="it-IT" sz="2400" b="1" i="1" dirty="0" smtClean="0">
              <a:solidFill>
                <a:schemeClr val="tx2"/>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48777450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644690"/>
            <a:ext cx="8462714" cy="5641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31727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107504" y="28927"/>
                <a:ext cx="8640000" cy="67252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Manipulation (1)</a:t>
                </a:r>
              </a:p>
              <a:p>
                <a:pPr algn="ctr"/>
                <a:endParaRPr lang="it-IT" b="1" i="1" dirty="0" smtClean="0">
                  <a:solidFill>
                    <a:schemeClr val="tx2"/>
                  </a:solidFill>
                </a:endParaRPr>
              </a:p>
              <a:p>
                <a:pPr algn="ctr"/>
                <a14:m>
                  <m:oMath xmlns:m="http://schemas.openxmlformats.org/officeDocument/2006/math">
                    <m:sSubSup>
                      <m:sSubSupPr>
                        <m:ctrlPr>
                          <a:rPr lang="it-IT" b="1" i="1" smtClean="0">
                            <a:solidFill>
                              <a:schemeClr val="tx2"/>
                            </a:solidFill>
                            <a:latin typeface="Cambria Math"/>
                          </a:rPr>
                        </m:ctrlPr>
                      </m:sSubSupPr>
                      <m:e>
                        <m:r>
                          <a:rPr lang="en-US" b="1" i="1">
                            <a:solidFill>
                              <a:schemeClr val="tx2"/>
                            </a:solidFill>
                            <a:latin typeface="Cambria Math"/>
                          </a:rPr>
                          <m:t>𝒙</m:t>
                        </m:r>
                      </m:e>
                      <m:sub>
                        <m:r>
                          <a:rPr lang="en-US" i="1">
                            <a:solidFill>
                              <a:schemeClr val="tx2"/>
                            </a:solidFill>
                            <a:latin typeface="Cambria Math"/>
                          </a:rPr>
                          <m:t>𝑖𝑡</m:t>
                        </m:r>
                        <m:r>
                          <a:rPr lang="en-US" b="1" i="1">
                            <a:solidFill>
                              <a:schemeClr val="tx2"/>
                            </a:solidFill>
                            <a:latin typeface="Cambria Math"/>
                          </a:rPr>
                          <m:t> </m:t>
                        </m:r>
                      </m:sub>
                      <m:sup>
                        <m:r>
                          <a:rPr lang="en-US" b="1" i="1">
                            <a:solidFill>
                              <a:schemeClr val="tx2"/>
                            </a:solidFill>
                            <a:latin typeface="Cambria Math"/>
                          </a:rPr>
                          <m:t>∗</m:t>
                        </m:r>
                      </m:sup>
                    </m:sSubSup>
                    <m:r>
                      <a:rPr lang="en-US" i="1">
                        <a:solidFill>
                          <a:schemeClr val="tx2"/>
                        </a:solidFill>
                        <a:latin typeface="Cambria Math"/>
                      </a:rPr>
                      <m:t>= </m:t>
                    </m:r>
                    <m:nary>
                      <m:naryPr>
                        <m:chr m:val="∑"/>
                        <m:limLoc m:val="undOvr"/>
                        <m:ctrlPr>
                          <a:rPr lang="it-IT" i="1">
                            <a:solidFill>
                              <a:schemeClr val="tx2"/>
                            </a:solidFill>
                            <a:latin typeface="Cambria Math"/>
                          </a:rPr>
                        </m:ctrlPr>
                      </m:naryPr>
                      <m:sub>
                        <m:r>
                          <a:rPr lang="en-US" i="1">
                            <a:solidFill>
                              <a:schemeClr val="tx2"/>
                            </a:solidFill>
                            <a:latin typeface="Cambria Math"/>
                          </a:rPr>
                          <m:t>𝑗</m:t>
                        </m:r>
                        <m:r>
                          <a:rPr lang="en-US" i="1">
                            <a:solidFill>
                              <a:schemeClr val="tx2"/>
                            </a:solidFill>
                            <a:latin typeface="Cambria Math"/>
                          </a:rPr>
                          <m:t>=0</m:t>
                        </m:r>
                      </m:sub>
                      <m:sup>
                        <m:r>
                          <a:rPr lang="en-US" i="1">
                            <a:solidFill>
                              <a:schemeClr val="tx2"/>
                            </a:solidFill>
                            <a:latin typeface="Cambria Math"/>
                          </a:rPr>
                          <m:t>𝑁</m:t>
                        </m:r>
                      </m:sup>
                      <m:e>
                        <m:sSub>
                          <m:sSubPr>
                            <m:ctrlPr>
                              <a:rPr lang="it-IT" i="1">
                                <a:solidFill>
                                  <a:schemeClr val="tx2"/>
                                </a:solidFill>
                                <a:latin typeface="Cambria Math"/>
                              </a:rPr>
                            </m:ctrlPr>
                          </m:sSubPr>
                          <m:e>
                            <m:r>
                              <a:rPr lang="en-US" i="1">
                                <a:solidFill>
                                  <a:schemeClr val="tx2"/>
                                </a:solidFill>
                                <a:latin typeface="Cambria Math"/>
                              </a:rPr>
                              <m:t>𝜔</m:t>
                            </m:r>
                          </m:e>
                          <m:sub>
                            <m:r>
                              <a:rPr lang="en-US" i="1">
                                <a:solidFill>
                                  <a:schemeClr val="tx2"/>
                                </a:solidFill>
                                <a:latin typeface="Cambria Math"/>
                              </a:rPr>
                              <m:t>𝑖𝑗</m:t>
                            </m:r>
                          </m:sub>
                        </m:sSub>
                      </m:e>
                    </m:nary>
                    <m:sSub>
                      <m:sSubPr>
                        <m:ctrlPr>
                          <a:rPr lang="it-IT" b="1" i="1">
                            <a:solidFill>
                              <a:schemeClr val="tx2"/>
                            </a:solidFill>
                            <a:latin typeface="Cambria Math"/>
                          </a:rPr>
                        </m:ctrlPr>
                      </m:sSubPr>
                      <m:e>
                        <m:r>
                          <a:rPr lang="it-IT" b="1" i="1">
                            <a:solidFill>
                              <a:schemeClr val="tx2"/>
                            </a:solidFill>
                            <a:latin typeface="Cambria Math"/>
                          </a:rPr>
                          <m:t>𝒙</m:t>
                        </m:r>
                      </m:e>
                      <m:sub>
                        <m:r>
                          <a:rPr lang="it-IT" b="1" i="1">
                            <a:solidFill>
                              <a:schemeClr val="tx2"/>
                            </a:solidFill>
                            <a:latin typeface="Cambria Math"/>
                          </a:rPr>
                          <m:t>𝒋</m:t>
                        </m:r>
                        <m:r>
                          <a:rPr lang="it-IT" i="1">
                            <a:solidFill>
                              <a:schemeClr val="tx2"/>
                            </a:solidFill>
                            <a:latin typeface="Cambria Math"/>
                          </a:rPr>
                          <m:t>𝑡</m:t>
                        </m:r>
                      </m:sub>
                    </m:sSub>
                    <m:r>
                      <a:rPr lang="en-US" b="1" i="1">
                        <a:solidFill>
                          <a:schemeClr val="tx2"/>
                        </a:solidFill>
                        <a:latin typeface="Cambria Math"/>
                      </a:rPr>
                      <m:t>                                                                                </m:t>
                    </m:r>
                    <m:r>
                      <a:rPr lang="it-IT" b="1" i="1" smtClean="0">
                        <a:solidFill>
                          <a:schemeClr val="tx2"/>
                        </a:solidFill>
                        <a:latin typeface="Cambria Math"/>
                      </a:rPr>
                      <m:t>             </m:t>
                    </m:r>
                  </m:oMath>
                </a14:m>
                <a:r>
                  <a:rPr lang="en-US" dirty="0">
                    <a:solidFill>
                      <a:schemeClr val="tx2"/>
                    </a:solidFill>
                    <a:latin typeface="Cambria" panose="02040503050406030204" pitchFamily="18" charset="0"/>
                  </a:rPr>
                  <a:t>(2)</a:t>
                </a:r>
                <a:endParaRPr lang="it-IT" dirty="0">
                  <a:solidFill>
                    <a:schemeClr val="tx2"/>
                  </a:solidFill>
                  <a:latin typeface="Cambria" panose="02040503050406030204" pitchFamily="18" charset="0"/>
                </a:endParaRPr>
              </a:p>
              <a:p>
                <a:pPr algn="ctr"/>
                <a:endParaRPr lang="it-IT" b="1" i="1" dirty="0">
                  <a:solidFill>
                    <a:schemeClr val="tx2"/>
                  </a:solidFill>
                  <a:latin typeface="Cambria" panose="02040503050406030204" pitchFamily="18" charset="0"/>
                </a:endParaRPr>
              </a:p>
              <a:p>
                <a:pPr algn="ctr"/>
                <a14:m>
                  <m:oMath xmlns:m="http://schemas.openxmlformats.org/officeDocument/2006/math">
                    <m:sSub>
                      <m:sSubPr>
                        <m:ctrlPr>
                          <a:rPr lang="it-IT" b="1" i="1">
                            <a:solidFill>
                              <a:schemeClr val="tx2"/>
                            </a:solidFill>
                            <a:latin typeface="Cambria Math"/>
                          </a:rPr>
                        </m:ctrlPr>
                      </m:sSubPr>
                      <m:e>
                        <m:r>
                          <a:rPr lang="it-IT" b="1" i="1">
                            <a:solidFill>
                              <a:schemeClr val="tx2"/>
                            </a:solidFill>
                            <a:latin typeface="Cambria Math"/>
                          </a:rPr>
                          <m:t>𝒙</m:t>
                        </m:r>
                      </m:e>
                      <m:sub>
                        <m:r>
                          <a:rPr lang="it-IT" b="1" i="1">
                            <a:solidFill>
                              <a:schemeClr val="tx2"/>
                            </a:solidFill>
                            <a:latin typeface="Cambria Math"/>
                          </a:rPr>
                          <m:t>𝒊</m:t>
                        </m:r>
                        <m:r>
                          <a:rPr lang="it-IT" i="1">
                            <a:solidFill>
                              <a:schemeClr val="tx2"/>
                            </a:solidFill>
                            <a:latin typeface="Cambria Math"/>
                          </a:rPr>
                          <m:t>𝑡</m:t>
                        </m:r>
                      </m:sub>
                    </m:sSub>
                    <m:r>
                      <a:rPr lang="en-US" b="1" i="1">
                        <a:solidFill>
                          <a:schemeClr val="tx2"/>
                        </a:solidFill>
                        <a:latin typeface="Cambria Math"/>
                      </a:rPr>
                      <m:t>=</m:t>
                    </m:r>
                    <m:sSub>
                      <m:sSubPr>
                        <m:ctrlPr>
                          <a:rPr lang="it-IT" b="1" i="1">
                            <a:solidFill>
                              <a:schemeClr val="tx2"/>
                            </a:solidFill>
                            <a:latin typeface="Cambria Math"/>
                          </a:rPr>
                        </m:ctrlPr>
                      </m:sSubPr>
                      <m:e>
                        <m:sSub>
                          <m:sSubPr>
                            <m:ctrlPr>
                              <a:rPr lang="it-IT" b="1" i="1">
                                <a:solidFill>
                                  <a:schemeClr val="tx2"/>
                                </a:solidFill>
                                <a:latin typeface="Cambria Math"/>
                              </a:rPr>
                            </m:ctrlPr>
                          </m:sSubPr>
                          <m:e>
                            <m:r>
                              <a:rPr lang="it-IT" b="1" i="1">
                                <a:solidFill>
                                  <a:schemeClr val="tx2"/>
                                </a:solidFill>
                                <a:latin typeface="Cambria Math"/>
                              </a:rPr>
                              <m:t>𝒂</m:t>
                            </m:r>
                          </m:e>
                          <m:sub>
                            <m:r>
                              <a:rPr lang="it-IT" i="1">
                                <a:solidFill>
                                  <a:schemeClr val="tx2"/>
                                </a:solidFill>
                                <a:latin typeface="Cambria Math"/>
                              </a:rPr>
                              <m:t>𝑖</m:t>
                            </m:r>
                            <m:r>
                              <a:rPr lang="en-US" i="1">
                                <a:solidFill>
                                  <a:schemeClr val="tx2"/>
                                </a:solidFill>
                                <a:latin typeface="Cambria Math"/>
                              </a:rPr>
                              <m:t>0</m:t>
                            </m:r>
                          </m:sub>
                        </m:sSub>
                        <m:r>
                          <a:rPr lang="en-US"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𝒂</m:t>
                            </m:r>
                          </m:e>
                          <m:sub>
                            <m:r>
                              <a:rPr lang="it-IT" i="1">
                                <a:solidFill>
                                  <a:schemeClr val="tx2"/>
                                </a:solidFill>
                                <a:latin typeface="Cambria Math"/>
                              </a:rPr>
                              <m:t>𝑖</m:t>
                            </m:r>
                            <m:r>
                              <a:rPr lang="en-US" i="1">
                                <a:solidFill>
                                  <a:schemeClr val="tx2"/>
                                </a:solidFill>
                                <a:latin typeface="Cambria Math"/>
                              </a:rPr>
                              <m:t>1</m:t>
                            </m:r>
                          </m:sub>
                        </m:sSub>
                        <m:r>
                          <a:rPr lang="it-IT" i="1">
                            <a:solidFill>
                              <a:schemeClr val="tx2"/>
                            </a:solidFill>
                            <a:latin typeface="Cambria Math"/>
                          </a:rPr>
                          <m:t>𝑡</m:t>
                        </m:r>
                        <m:r>
                          <a:rPr lang="en-US" i="1">
                            <a:solidFill>
                              <a:schemeClr val="tx2"/>
                            </a:solidFill>
                            <a:latin typeface="Cambria Math"/>
                          </a:rPr>
                          <m:t>+</m:t>
                        </m:r>
                        <m:r>
                          <a:rPr lang="it-IT" b="1" i="1">
                            <a:solidFill>
                              <a:schemeClr val="tx2"/>
                            </a:solidFill>
                            <a:latin typeface="Cambria Math"/>
                          </a:rPr>
                          <m:t>𝚽</m:t>
                        </m:r>
                      </m:e>
                      <m:sub>
                        <m:r>
                          <a:rPr lang="it-IT" b="1" i="1">
                            <a:solidFill>
                              <a:schemeClr val="tx2"/>
                            </a:solidFill>
                            <a:latin typeface="Cambria Math"/>
                          </a:rPr>
                          <m:t>𝒊</m:t>
                        </m:r>
                      </m:sub>
                    </m:sSub>
                    <m:sSub>
                      <m:sSubPr>
                        <m:ctrlPr>
                          <a:rPr lang="it-IT" b="1" i="1">
                            <a:solidFill>
                              <a:schemeClr val="tx2"/>
                            </a:solidFill>
                            <a:latin typeface="Cambria Math"/>
                          </a:rPr>
                        </m:ctrlPr>
                      </m:sSubPr>
                      <m:e>
                        <m:r>
                          <a:rPr lang="it-IT" b="1" i="1">
                            <a:solidFill>
                              <a:schemeClr val="tx2"/>
                            </a:solidFill>
                            <a:latin typeface="Cambria Math"/>
                          </a:rPr>
                          <m:t>𝒙</m:t>
                        </m:r>
                      </m:e>
                      <m:sub>
                        <m:r>
                          <a:rPr lang="it-IT" b="1" i="1">
                            <a:solidFill>
                              <a:schemeClr val="tx2"/>
                            </a:solidFill>
                            <a:latin typeface="Cambria Math"/>
                          </a:rPr>
                          <m:t>𝒊</m:t>
                        </m:r>
                        <m:r>
                          <a:rPr lang="en-US" b="1" i="1">
                            <a:solidFill>
                              <a:schemeClr val="tx2"/>
                            </a:solidFill>
                            <a:latin typeface="Cambria Math"/>
                          </a:rPr>
                          <m:t>,</m:t>
                        </m:r>
                        <m:r>
                          <a:rPr lang="it-IT" i="1">
                            <a:solidFill>
                              <a:schemeClr val="tx2"/>
                            </a:solidFill>
                            <a:latin typeface="Cambria Math"/>
                          </a:rPr>
                          <m:t>𝑡</m:t>
                        </m:r>
                        <m:r>
                          <a:rPr lang="en-US" i="1">
                            <a:solidFill>
                              <a:schemeClr val="tx2"/>
                            </a:solidFill>
                            <a:latin typeface="Cambria Math"/>
                          </a:rPr>
                          <m:t>−1</m:t>
                        </m:r>
                      </m:sub>
                    </m:sSub>
                    <m:r>
                      <a:rPr lang="en-US" i="1">
                        <a:solidFill>
                          <a:schemeClr val="tx2"/>
                        </a:solidFill>
                        <a:latin typeface="Cambria Math"/>
                      </a:rPr>
                      <m:t>+ </m:t>
                    </m:r>
                    <m:sSub>
                      <m:sSubPr>
                        <m:ctrlPr>
                          <a:rPr lang="it-IT" b="1" i="1">
                            <a:solidFill>
                              <a:schemeClr val="tx2"/>
                            </a:solidFill>
                            <a:latin typeface="Cambria Math"/>
                          </a:rPr>
                        </m:ctrlPr>
                      </m:sSubPr>
                      <m:e>
                        <m:r>
                          <a:rPr lang="it-IT" b="1" i="1">
                            <a:solidFill>
                              <a:schemeClr val="tx2"/>
                            </a:solidFill>
                            <a:latin typeface="Cambria Math"/>
                          </a:rPr>
                          <m:t>𝚲</m:t>
                        </m:r>
                      </m:e>
                      <m:sub>
                        <m:r>
                          <a:rPr lang="it-IT" i="1">
                            <a:solidFill>
                              <a:schemeClr val="tx2"/>
                            </a:solidFill>
                            <a:latin typeface="Cambria Math"/>
                          </a:rPr>
                          <m:t>𝑖</m:t>
                        </m:r>
                        <m:r>
                          <a:rPr lang="en-US" i="1">
                            <a:solidFill>
                              <a:schemeClr val="tx2"/>
                            </a:solidFill>
                            <a:latin typeface="Cambria Math"/>
                          </a:rPr>
                          <m:t>0</m:t>
                        </m:r>
                      </m:sub>
                    </m:sSub>
                    <m:sSubSup>
                      <m:sSubSupPr>
                        <m:ctrlPr>
                          <a:rPr lang="it-IT" b="1" i="1">
                            <a:solidFill>
                              <a:schemeClr val="tx2"/>
                            </a:solidFill>
                            <a:latin typeface="Cambria Math"/>
                          </a:rPr>
                        </m:ctrlPr>
                      </m:sSubSupPr>
                      <m:e>
                        <m:r>
                          <a:rPr lang="en-US" b="1" i="1">
                            <a:solidFill>
                              <a:schemeClr val="tx2"/>
                            </a:solidFill>
                            <a:latin typeface="Cambria Math"/>
                          </a:rPr>
                          <m:t>𝒙</m:t>
                        </m:r>
                      </m:e>
                      <m:sub>
                        <m:r>
                          <a:rPr lang="en-US" i="1">
                            <a:solidFill>
                              <a:schemeClr val="tx2"/>
                            </a:solidFill>
                            <a:latin typeface="Cambria Math"/>
                          </a:rPr>
                          <m:t>𝑖𝑡</m:t>
                        </m:r>
                        <m:r>
                          <a:rPr lang="en-US" b="1" i="1">
                            <a:solidFill>
                              <a:schemeClr val="tx2"/>
                            </a:solidFill>
                            <a:latin typeface="Cambria Math"/>
                          </a:rPr>
                          <m:t> </m:t>
                        </m:r>
                      </m:sub>
                      <m:sup>
                        <m:r>
                          <a:rPr lang="en-US" b="1" i="1">
                            <a:solidFill>
                              <a:schemeClr val="tx2"/>
                            </a:solidFill>
                            <a:latin typeface="Cambria Math"/>
                          </a:rPr>
                          <m:t>∗</m:t>
                        </m:r>
                      </m:sup>
                    </m:sSubSup>
                    <m:r>
                      <a:rPr lang="en-US"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𝚲</m:t>
                        </m:r>
                      </m:e>
                      <m:sub>
                        <m:r>
                          <a:rPr lang="it-IT" i="1">
                            <a:solidFill>
                              <a:schemeClr val="tx2"/>
                            </a:solidFill>
                            <a:latin typeface="Cambria Math"/>
                          </a:rPr>
                          <m:t>𝑖</m:t>
                        </m:r>
                        <m:r>
                          <a:rPr lang="en-US" i="1">
                            <a:solidFill>
                              <a:schemeClr val="tx2"/>
                            </a:solidFill>
                            <a:latin typeface="Cambria Math"/>
                          </a:rPr>
                          <m:t>1</m:t>
                        </m:r>
                      </m:sub>
                    </m:sSub>
                    <m:sSubSup>
                      <m:sSubSupPr>
                        <m:ctrlPr>
                          <a:rPr lang="it-IT" b="1" i="1">
                            <a:solidFill>
                              <a:schemeClr val="tx2"/>
                            </a:solidFill>
                            <a:latin typeface="Cambria Math"/>
                          </a:rPr>
                        </m:ctrlPr>
                      </m:sSubSupPr>
                      <m:e>
                        <m:r>
                          <a:rPr lang="en-US" b="1" i="1">
                            <a:solidFill>
                              <a:schemeClr val="tx2"/>
                            </a:solidFill>
                            <a:latin typeface="Cambria Math"/>
                          </a:rPr>
                          <m:t>𝒙</m:t>
                        </m:r>
                      </m:e>
                      <m:sub>
                        <m:r>
                          <a:rPr lang="en-US" i="1">
                            <a:solidFill>
                              <a:schemeClr val="tx2"/>
                            </a:solidFill>
                            <a:latin typeface="Cambria Math"/>
                          </a:rPr>
                          <m:t>𝑖𝑡</m:t>
                        </m:r>
                        <m:r>
                          <a:rPr lang="en-US" i="1">
                            <a:solidFill>
                              <a:schemeClr val="tx2"/>
                            </a:solidFill>
                            <a:latin typeface="Cambria Math"/>
                          </a:rPr>
                          <m:t>−1</m:t>
                        </m:r>
                        <m:r>
                          <a:rPr lang="en-US" b="1" i="1">
                            <a:solidFill>
                              <a:schemeClr val="tx2"/>
                            </a:solidFill>
                            <a:latin typeface="Cambria Math"/>
                          </a:rPr>
                          <m:t> </m:t>
                        </m:r>
                      </m:sub>
                      <m:sup>
                        <m:r>
                          <a:rPr lang="en-US" b="1" i="1">
                            <a:solidFill>
                              <a:schemeClr val="tx2"/>
                            </a:solidFill>
                            <a:latin typeface="Cambria Math"/>
                          </a:rPr>
                          <m:t>∗</m:t>
                        </m:r>
                      </m:sup>
                    </m:sSubSup>
                    <m:r>
                      <a:rPr lang="en-US" b="1" i="1">
                        <a:solidFill>
                          <a:schemeClr val="tx2"/>
                        </a:solidFill>
                        <a:latin typeface="Cambria Math"/>
                      </a:rPr>
                      <m:t>+ </m:t>
                    </m:r>
                    <m:sSub>
                      <m:sSubPr>
                        <m:ctrlPr>
                          <a:rPr lang="it-IT" b="1" i="1">
                            <a:solidFill>
                              <a:schemeClr val="tx2"/>
                            </a:solidFill>
                            <a:latin typeface="Cambria Math"/>
                          </a:rPr>
                        </m:ctrlPr>
                      </m:sSubPr>
                      <m:e>
                        <m:r>
                          <a:rPr lang="it-IT" b="1" i="1">
                            <a:solidFill>
                              <a:schemeClr val="tx2"/>
                            </a:solidFill>
                            <a:latin typeface="Cambria Math"/>
                          </a:rPr>
                          <m:t>𝒖</m:t>
                        </m:r>
                      </m:e>
                      <m:sub>
                        <m:r>
                          <a:rPr lang="it-IT" b="1" i="1">
                            <a:solidFill>
                              <a:schemeClr val="tx2"/>
                            </a:solidFill>
                            <a:latin typeface="Cambria Math"/>
                          </a:rPr>
                          <m:t>𝒊</m:t>
                        </m:r>
                        <m:r>
                          <a:rPr lang="it-IT" i="1">
                            <a:solidFill>
                              <a:schemeClr val="tx2"/>
                            </a:solidFill>
                            <a:latin typeface="Cambria Math"/>
                          </a:rPr>
                          <m:t>𝑡</m:t>
                        </m:r>
                      </m:sub>
                    </m:sSub>
                    <m:r>
                      <a:rPr lang="en-US" b="1" i="1" smtClean="0">
                        <a:solidFill>
                          <a:schemeClr val="tx2"/>
                        </a:solidFill>
                        <a:latin typeface="Cambria Math"/>
                      </a:rPr>
                      <m:t>                              </m:t>
                    </m:r>
                  </m:oMath>
                </a14:m>
                <a:r>
                  <a:rPr lang="en-US" dirty="0" smtClean="0">
                    <a:solidFill>
                      <a:schemeClr val="tx2"/>
                    </a:solidFill>
                    <a:latin typeface="Cambria" panose="02040503050406030204" pitchFamily="18" charset="0"/>
                  </a:rPr>
                  <a:t>(</a:t>
                </a:r>
                <a:r>
                  <a:rPr lang="en-US" dirty="0">
                    <a:solidFill>
                      <a:schemeClr val="tx2"/>
                    </a:solidFill>
                    <a:latin typeface="Cambria" panose="02040503050406030204" pitchFamily="18" charset="0"/>
                  </a:rPr>
                  <a:t>3)</a:t>
                </a:r>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for </a:t>
                </a:r>
                <a:r>
                  <a:rPr lang="en-US" i="1" dirty="0" err="1">
                    <a:solidFill>
                      <a:schemeClr val="tx2"/>
                    </a:solidFill>
                    <a:latin typeface="Cambria" panose="02040503050406030204" pitchFamily="18" charset="0"/>
                  </a:rPr>
                  <a:t>i</a:t>
                </a:r>
                <a:r>
                  <a:rPr lang="en-US" i="1" dirty="0">
                    <a:solidFill>
                      <a:schemeClr val="tx2"/>
                    </a:solidFill>
                    <a:latin typeface="Cambria" panose="02040503050406030204" pitchFamily="18" charset="0"/>
                  </a:rPr>
                  <a:t> = 0,1,2,…,N</a:t>
                </a:r>
                <a:r>
                  <a:rPr lang="en-US" i="1" dirty="0" smtClean="0">
                    <a:solidFill>
                      <a:schemeClr val="tx2"/>
                    </a:solidFill>
                    <a:latin typeface="Cambria" panose="02040503050406030204" pitchFamily="18" charset="0"/>
                  </a:rPr>
                  <a:t>.</a:t>
                </a:r>
              </a:p>
              <a:p>
                <a:endParaRPr lang="it-IT" dirty="0">
                  <a:solidFill>
                    <a:schemeClr val="tx2"/>
                  </a:solidFill>
                  <a:latin typeface="Cambria" panose="02040503050406030204" pitchFamily="18" charset="0"/>
                </a:endParaRPr>
              </a:p>
              <a:p>
                <a14:m>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𝒛</m:t>
                        </m:r>
                      </m:e>
                      <m:sub>
                        <m:r>
                          <a:rPr lang="en-US" b="1" i="1">
                            <a:solidFill>
                              <a:schemeClr val="tx2"/>
                            </a:solidFill>
                            <a:latin typeface="Cambria Math"/>
                          </a:rPr>
                          <m:t>𝒊</m:t>
                        </m:r>
                        <m:r>
                          <a:rPr lang="en-US" b="1" i="1">
                            <a:solidFill>
                              <a:schemeClr val="tx2"/>
                            </a:solidFill>
                            <a:latin typeface="Cambria Math"/>
                          </a:rPr>
                          <m:t>,</m:t>
                        </m:r>
                        <m:r>
                          <a:rPr lang="en-US" b="1" i="1">
                            <a:solidFill>
                              <a:schemeClr val="tx2"/>
                            </a:solidFill>
                            <a:latin typeface="Cambria Math"/>
                          </a:rPr>
                          <m:t>𝒕</m:t>
                        </m:r>
                      </m:sub>
                    </m:sSub>
                    <m:r>
                      <a:rPr lang="en-US" b="1" i="1">
                        <a:solidFill>
                          <a:schemeClr val="tx2"/>
                        </a:solidFill>
                        <a:latin typeface="Cambria Math"/>
                      </a:rPr>
                      <m:t>=</m:t>
                    </m:r>
                    <m:sSup>
                      <m:sSupPr>
                        <m:ctrlPr>
                          <a:rPr lang="en-US" b="1" i="1">
                            <a:solidFill>
                              <a:schemeClr val="tx2"/>
                            </a:solidFill>
                            <a:latin typeface="Cambria Math"/>
                          </a:rPr>
                        </m:ctrlPr>
                      </m:sSupPr>
                      <m:e>
                        <m:d>
                          <m:dPr>
                            <m:ctrlPr>
                              <a:rPr lang="en-US" b="1" i="1">
                                <a:solidFill>
                                  <a:schemeClr val="tx2"/>
                                </a:solidFill>
                                <a:latin typeface="Cambria Math"/>
                              </a:rPr>
                            </m:ctrlPr>
                          </m:dPr>
                          <m:e>
                            <m:sSubSup>
                              <m:sSubSupPr>
                                <m:ctrlPr>
                                  <a:rPr lang="it-IT" b="1" i="1">
                                    <a:solidFill>
                                      <a:schemeClr val="tx2"/>
                                    </a:solidFill>
                                    <a:latin typeface="Cambria Math"/>
                                  </a:rPr>
                                </m:ctrlPr>
                              </m:sSubSupPr>
                              <m:e>
                                <m:r>
                                  <a:rPr lang="en-US" b="1" i="1">
                                    <a:solidFill>
                                      <a:schemeClr val="tx2"/>
                                    </a:solidFill>
                                    <a:latin typeface="Cambria Math"/>
                                  </a:rPr>
                                  <m:t>𝒙</m:t>
                                </m:r>
                              </m:e>
                              <m:sub>
                                <m:r>
                                  <a:rPr lang="en-US" b="1" i="1">
                                    <a:solidFill>
                                      <a:schemeClr val="tx2"/>
                                    </a:solidFill>
                                    <a:latin typeface="Cambria Math"/>
                                  </a:rPr>
                                  <m:t>𝒊𝒕</m:t>
                                </m:r>
                              </m:sub>
                              <m:sup>
                                <m:r>
                                  <a:rPr lang="en-US" b="1" i="1">
                                    <a:solidFill>
                                      <a:schemeClr val="tx2"/>
                                    </a:solidFill>
                                    <a:latin typeface="Cambria Math"/>
                                  </a:rPr>
                                  <m:t>′</m:t>
                                </m:r>
                              </m:sup>
                            </m:sSubSup>
                            <m:r>
                              <a:rPr lang="en-US" b="1" i="1">
                                <a:solidFill>
                                  <a:schemeClr val="tx2"/>
                                </a:solidFill>
                                <a:latin typeface="Cambria Math"/>
                              </a:rPr>
                              <m:t>, </m:t>
                            </m:r>
                            <m:sSubSup>
                              <m:sSubSupPr>
                                <m:ctrlPr>
                                  <a:rPr lang="it-IT" b="1" i="1">
                                    <a:solidFill>
                                      <a:schemeClr val="tx2"/>
                                    </a:solidFill>
                                    <a:latin typeface="Cambria Math"/>
                                  </a:rPr>
                                </m:ctrlPr>
                              </m:sSubSupPr>
                              <m:e>
                                <m:r>
                                  <a:rPr lang="en-US" b="1" i="1">
                                    <a:solidFill>
                                      <a:schemeClr val="tx2"/>
                                    </a:solidFill>
                                    <a:latin typeface="Cambria Math"/>
                                  </a:rPr>
                                  <m:t>𝒙</m:t>
                                </m:r>
                              </m:e>
                              <m:sub>
                                <m:r>
                                  <a:rPr lang="en-US" b="1" i="1">
                                    <a:solidFill>
                                      <a:schemeClr val="tx2"/>
                                    </a:solidFill>
                                    <a:latin typeface="Cambria Math"/>
                                  </a:rPr>
                                  <m:t>𝒊𝒕</m:t>
                                </m:r>
                              </m:sub>
                              <m:sup>
                                <m:sSup>
                                  <m:sSupPr>
                                    <m:ctrlPr>
                                      <a:rPr lang="en-US" b="1" i="1">
                                        <a:solidFill>
                                          <a:schemeClr val="tx2"/>
                                        </a:solidFill>
                                        <a:latin typeface="Cambria Math"/>
                                      </a:rPr>
                                    </m:ctrlPr>
                                  </m:sSupPr>
                                  <m:e>
                                    <m:r>
                                      <a:rPr lang="en-US" b="1" i="1">
                                        <a:solidFill>
                                          <a:schemeClr val="tx2"/>
                                        </a:solidFill>
                                        <a:latin typeface="Cambria Math"/>
                                      </a:rPr>
                                      <m:t>∗</m:t>
                                    </m:r>
                                  </m:e>
                                  <m:sup>
                                    <m:r>
                                      <a:rPr lang="en-US" b="1" i="1">
                                        <a:solidFill>
                                          <a:schemeClr val="tx2"/>
                                        </a:solidFill>
                                        <a:latin typeface="Cambria Math"/>
                                      </a:rPr>
                                      <m:t>′</m:t>
                                    </m:r>
                                  </m:sup>
                                </m:sSup>
                              </m:sup>
                            </m:sSubSup>
                          </m:e>
                        </m:d>
                      </m:e>
                      <m:sup>
                        <m:r>
                          <a:rPr lang="en-US" b="1" i="1">
                            <a:solidFill>
                              <a:schemeClr val="tx2"/>
                            </a:solidFill>
                            <a:latin typeface="Cambria Math"/>
                          </a:rPr>
                          <m:t>′</m:t>
                        </m:r>
                      </m:sup>
                    </m:sSup>
                  </m:oMath>
                </a14:m>
                <a:r>
                  <a:rPr lang="en-US" dirty="0" smtClean="0">
                    <a:solidFill>
                      <a:schemeClr val="tx2"/>
                    </a:solidFill>
                    <a:latin typeface="Cambria" panose="02040503050406030204" pitchFamily="18" charset="0"/>
                  </a:rPr>
                  <a:t> to be plugged in Eq. (3).</a:t>
                </a:r>
              </a:p>
              <a:p>
                <a:endParaRPr lang="it-IT" dirty="0">
                  <a:solidFill>
                    <a:schemeClr val="tx2"/>
                  </a:solidFill>
                  <a:latin typeface="Cambria" panose="02040503050406030204" pitchFamily="18" charset="0"/>
                </a:endParaRPr>
              </a:p>
              <a:p>
                <a:pPr/>
                <a14:m>
                  <m:oMathPara xmlns:m="http://schemas.openxmlformats.org/officeDocument/2006/math">
                    <m:oMathParaPr>
                      <m:jc m:val="center"/>
                    </m:oMathParaPr>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𝑨</m:t>
                          </m:r>
                        </m:e>
                        <m:sub>
                          <m:r>
                            <a:rPr lang="en-US" b="1" i="1">
                              <a:solidFill>
                                <a:schemeClr val="tx2"/>
                              </a:solidFill>
                              <a:latin typeface="Cambria Math"/>
                            </a:rPr>
                            <m:t>𝒊</m:t>
                          </m:r>
                        </m:sub>
                      </m:sSub>
                      <m:sSub>
                        <m:sSubPr>
                          <m:ctrlPr>
                            <a:rPr lang="it-IT" b="1" i="1">
                              <a:solidFill>
                                <a:schemeClr val="tx2"/>
                              </a:solidFill>
                              <a:latin typeface="Cambria Math"/>
                            </a:rPr>
                          </m:ctrlPr>
                        </m:sSubPr>
                        <m:e>
                          <m:r>
                            <a:rPr lang="en-US" b="1" i="1">
                              <a:solidFill>
                                <a:schemeClr val="tx2"/>
                              </a:solidFill>
                              <a:latin typeface="Cambria Math"/>
                            </a:rPr>
                            <m:t>𝒛</m:t>
                          </m:r>
                        </m:e>
                        <m:sub>
                          <m:r>
                            <a:rPr lang="en-US" b="1" i="1">
                              <a:solidFill>
                                <a:schemeClr val="tx2"/>
                              </a:solidFill>
                              <a:latin typeface="Cambria Math"/>
                            </a:rPr>
                            <m:t>𝒊𝒕</m:t>
                          </m:r>
                        </m:sub>
                      </m:sSub>
                      <m:r>
                        <a:rPr lang="en-US"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𝒂</m:t>
                          </m:r>
                        </m:e>
                        <m:sub>
                          <m:r>
                            <a:rPr lang="it-IT" i="1">
                              <a:solidFill>
                                <a:schemeClr val="tx2"/>
                              </a:solidFill>
                              <a:latin typeface="Cambria Math"/>
                            </a:rPr>
                            <m:t>𝑖</m:t>
                          </m:r>
                          <m:r>
                            <a:rPr lang="en-US" i="1">
                              <a:solidFill>
                                <a:schemeClr val="tx2"/>
                              </a:solidFill>
                              <a:latin typeface="Cambria Math"/>
                            </a:rPr>
                            <m:t>0</m:t>
                          </m:r>
                        </m:sub>
                      </m:sSub>
                      <m:r>
                        <a:rPr lang="en-US"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𝒂</m:t>
                          </m:r>
                        </m:e>
                        <m:sub>
                          <m:r>
                            <a:rPr lang="it-IT" i="1">
                              <a:solidFill>
                                <a:schemeClr val="tx2"/>
                              </a:solidFill>
                              <a:latin typeface="Cambria Math"/>
                            </a:rPr>
                            <m:t>𝑖</m:t>
                          </m:r>
                          <m:r>
                            <a:rPr lang="en-US" i="1">
                              <a:solidFill>
                                <a:schemeClr val="tx2"/>
                              </a:solidFill>
                              <a:latin typeface="Cambria Math"/>
                            </a:rPr>
                            <m:t>1</m:t>
                          </m:r>
                        </m:sub>
                      </m:sSub>
                      <m:r>
                        <a:rPr lang="it-IT" i="1">
                          <a:solidFill>
                            <a:schemeClr val="tx2"/>
                          </a:solidFill>
                          <a:latin typeface="Cambria Math"/>
                        </a:rPr>
                        <m:t>𝑡</m:t>
                      </m:r>
                      <m:r>
                        <a:rPr lang="en-US"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𝑩</m:t>
                          </m:r>
                        </m:e>
                        <m:sub>
                          <m:r>
                            <a:rPr lang="it-IT" b="1" i="1">
                              <a:solidFill>
                                <a:schemeClr val="tx2"/>
                              </a:solidFill>
                              <a:latin typeface="Cambria Math"/>
                            </a:rPr>
                            <m:t>𝒊</m:t>
                          </m:r>
                        </m:sub>
                      </m:sSub>
                      <m:sSub>
                        <m:sSubPr>
                          <m:ctrlPr>
                            <a:rPr lang="it-IT" b="1" i="1">
                              <a:solidFill>
                                <a:schemeClr val="tx2"/>
                              </a:solidFill>
                              <a:latin typeface="Cambria Math"/>
                            </a:rPr>
                          </m:ctrlPr>
                        </m:sSubPr>
                        <m:e>
                          <m:r>
                            <a:rPr lang="it-IT" b="1" i="1">
                              <a:solidFill>
                                <a:schemeClr val="tx2"/>
                              </a:solidFill>
                              <a:latin typeface="Cambria Math"/>
                            </a:rPr>
                            <m:t>𝒛</m:t>
                          </m:r>
                        </m:e>
                        <m:sub>
                          <m:r>
                            <a:rPr lang="it-IT" b="1" i="1">
                              <a:solidFill>
                                <a:schemeClr val="tx2"/>
                              </a:solidFill>
                              <a:latin typeface="Cambria Math"/>
                            </a:rPr>
                            <m:t>𝒊𝒕</m:t>
                          </m:r>
                          <m:r>
                            <a:rPr lang="en-US" b="1" i="1">
                              <a:solidFill>
                                <a:schemeClr val="tx2"/>
                              </a:solidFill>
                              <a:latin typeface="Cambria Math"/>
                            </a:rPr>
                            <m:t>−</m:t>
                          </m:r>
                          <m:r>
                            <a:rPr lang="it-IT" b="1" i="1">
                              <a:solidFill>
                                <a:schemeClr val="tx2"/>
                              </a:solidFill>
                              <a:latin typeface="Cambria Math"/>
                            </a:rPr>
                            <m:t>𝟏</m:t>
                          </m:r>
                        </m:sub>
                      </m:sSub>
                      <m:r>
                        <a:rPr lang="en-US"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𝒖</m:t>
                          </m:r>
                        </m:e>
                        <m:sub>
                          <m:r>
                            <a:rPr lang="it-IT" b="1" i="1">
                              <a:solidFill>
                                <a:schemeClr val="tx2"/>
                              </a:solidFill>
                              <a:latin typeface="Cambria Math"/>
                            </a:rPr>
                            <m:t>𝒊𝒕</m:t>
                          </m:r>
                        </m:sub>
                      </m:sSub>
                      <m:r>
                        <a:rPr lang="en-US" b="1" i="1">
                          <a:solidFill>
                            <a:schemeClr val="tx2"/>
                          </a:solidFill>
                          <a:latin typeface="Cambria Math"/>
                        </a:rPr>
                        <m:t>                                                                </m:t>
                      </m:r>
                      <m:r>
                        <a:rPr lang="it-IT" i="1">
                          <a:solidFill>
                            <a:schemeClr val="tx2"/>
                          </a:solidFill>
                          <a:latin typeface="Cambria Math"/>
                        </a:rPr>
                        <m:t>(4)</m:t>
                      </m:r>
                    </m:oMath>
                  </m:oMathPara>
                </a14:m>
                <a:endParaRPr lang="it-IT" dirty="0" smtClean="0">
                  <a:solidFill>
                    <a:schemeClr val="tx2"/>
                  </a:solidFill>
                  <a:latin typeface="Cambria" panose="02040503050406030204" pitchFamily="18" charset="0"/>
                </a:endParaRPr>
              </a:p>
              <a:p>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where </a:t>
                </a:r>
                <a14:m>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𝑨</m:t>
                        </m:r>
                      </m:e>
                      <m:sub>
                        <m:r>
                          <a:rPr lang="en-US" b="1" i="1">
                            <a:solidFill>
                              <a:schemeClr val="tx2"/>
                            </a:solidFill>
                            <a:latin typeface="Cambria Math"/>
                          </a:rPr>
                          <m:t>𝒊</m:t>
                        </m:r>
                      </m:sub>
                    </m:sSub>
                    <m:r>
                      <a:rPr lang="en-US" i="1">
                        <a:solidFill>
                          <a:schemeClr val="tx2"/>
                        </a:solidFill>
                        <a:latin typeface="Cambria Math"/>
                      </a:rPr>
                      <m:t>=</m:t>
                    </m:r>
                    <m:d>
                      <m:dPr>
                        <m:ctrlPr>
                          <a:rPr lang="it-IT" i="1">
                            <a:solidFill>
                              <a:schemeClr val="tx2"/>
                            </a:solidFill>
                            <a:latin typeface="Cambria Math"/>
                          </a:rPr>
                        </m:ctrlPr>
                      </m:dPr>
                      <m:e>
                        <m:sSub>
                          <m:sSubPr>
                            <m:ctrlPr>
                              <a:rPr lang="it-IT" b="1" i="1">
                                <a:solidFill>
                                  <a:schemeClr val="tx2"/>
                                </a:solidFill>
                                <a:latin typeface="Cambria Math"/>
                              </a:rPr>
                            </m:ctrlPr>
                          </m:sSubPr>
                          <m:e>
                            <m:r>
                              <a:rPr lang="en-US" b="1" i="1">
                                <a:solidFill>
                                  <a:schemeClr val="tx2"/>
                                </a:solidFill>
                                <a:latin typeface="Cambria Math"/>
                              </a:rPr>
                              <m:t>𝑰</m:t>
                            </m:r>
                          </m:e>
                          <m:sub>
                            <m:sSub>
                              <m:sSubPr>
                                <m:ctrlPr>
                                  <a:rPr lang="it-IT" b="1" i="1">
                                    <a:solidFill>
                                      <a:schemeClr val="tx2"/>
                                    </a:solidFill>
                                    <a:latin typeface="Cambria Math"/>
                                  </a:rPr>
                                </m:ctrlPr>
                              </m:sSubPr>
                              <m:e>
                                <m:r>
                                  <a:rPr lang="en-US" b="1" i="1">
                                    <a:solidFill>
                                      <a:schemeClr val="tx2"/>
                                    </a:solidFill>
                                    <a:latin typeface="Cambria Math"/>
                                  </a:rPr>
                                  <m:t>𝒌</m:t>
                                </m:r>
                              </m:e>
                              <m:sub>
                                <m:r>
                                  <a:rPr lang="en-US" b="1" i="1">
                                    <a:solidFill>
                                      <a:schemeClr val="tx2"/>
                                    </a:solidFill>
                                    <a:latin typeface="Cambria Math"/>
                                  </a:rPr>
                                  <m:t>𝒊</m:t>
                                </m:r>
                              </m:sub>
                            </m:sSub>
                          </m:sub>
                        </m:sSub>
                        <m:r>
                          <a:rPr lang="en-US"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𝚲</m:t>
                            </m:r>
                          </m:e>
                          <m:sub>
                            <m:r>
                              <a:rPr lang="it-IT" i="1">
                                <a:solidFill>
                                  <a:schemeClr val="tx2"/>
                                </a:solidFill>
                                <a:latin typeface="Cambria Math"/>
                              </a:rPr>
                              <m:t>𝑖</m:t>
                            </m:r>
                            <m:r>
                              <a:rPr lang="en-US" i="1">
                                <a:solidFill>
                                  <a:schemeClr val="tx2"/>
                                </a:solidFill>
                                <a:latin typeface="Cambria Math"/>
                              </a:rPr>
                              <m:t>0</m:t>
                            </m:r>
                          </m:sub>
                        </m:sSub>
                      </m:e>
                    </m:d>
                    <m:r>
                      <a:rPr lang="en-US" i="1">
                        <a:solidFill>
                          <a:schemeClr val="tx2"/>
                        </a:solidFill>
                        <a:latin typeface="Cambria Math"/>
                      </a:rPr>
                      <m:t>, </m:t>
                    </m:r>
                    <m:sSub>
                      <m:sSubPr>
                        <m:ctrlPr>
                          <a:rPr lang="it-IT" b="1" i="1">
                            <a:solidFill>
                              <a:schemeClr val="tx2"/>
                            </a:solidFill>
                            <a:latin typeface="Cambria Math"/>
                          </a:rPr>
                        </m:ctrlPr>
                      </m:sSubPr>
                      <m:e>
                        <m:r>
                          <a:rPr lang="en-US" b="1" i="1">
                            <a:solidFill>
                              <a:schemeClr val="tx2"/>
                            </a:solidFill>
                            <a:latin typeface="Cambria Math"/>
                          </a:rPr>
                          <m:t>𝑩</m:t>
                        </m:r>
                      </m:e>
                      <m:sub>
                        <m:r>
                          <a:rPr lang="en-US" b="1" i="1">
                            <a:solidFill>
                              <a:schemeClr val="tx2"/>
                            </a:solidFill>
                            <a:latin typeface="Cambria Math"/>
                          </a:rPr>
                          <m:t>𝒊</m:t>
                        </m:r>
                      </m:sub>
                    </m:sSub>
                    <m:r>
                      <a:rPr lang="en-US" i="1">
                        <a:solidFill>
                          <a:schemeClr val="tx2"/>
                        </a:solidFill>
                        <a:latin typeface="Cambria Math"/>
                      </a:rPr>
                      <m:t>=</m:t>
                    </m:r>
                    <m:d>
                      <m:dPr>
                        <m:ctrlPr>
                          <a:rPr lang="it-IT" i="1">
                            <a:solidFill>
                              <a:schemeClr val="tx2"/>
                            </a:solidFill>
                            <a:latin typeface="Cambria Math"/>
                          </a:rPr>
                        </m:ctrlPr>
                      </m:dPr>
                      <m:e>
                        <m:sSub>
                          <m:sSubPr>
                            <m:ctrlPr>
                              <a:rPr lang="it-IT" b="1" i="1">
                                <a:solidFill>
                                  <a:schemeClr val="tx2"/>
                                </a:solidFill>
                                <a:latin typeface="Cambria Math"/>
                              </a:rPr>
                            </m:ctrlPr>
                          </m:sSubPr>
                          <m:e>
                            <m:r>
                              <a:rPr lang="en-US" b="1" i="1">
                                <a:solidFill>
                                  <a:schemeClr val="tx2"/>
                                </a:solidFill>
                                <a:latin typeface="Cambria Math"/>
                              </a:rPr>
                              <m:t>𝚽</m:t>
                            </m:r>
                          </m:e>
                          <m:sub>
                            <m:r>
                              <a:rPr lang="en-US" b="1" i="1">
                                <a:solidFill>
                                  <a:schemeClr val="tx2"/>
                                </a:solidFill>
                                <a:latin typeface="Cambria Math"/>
                              </a:rPr>
                              <m:t>𝐢</m:t>
                            </m:r>
                          </m:sub>
                        </m:sSub>
                        <m:r>
                          <a:rPr lang="en-US"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𝚲</m:t>
                            </m:r>
                          </m:e>
                          <m:sub>
                            <m:r>
                              <a:rPr lang="it-IT" i="1">
                                <a:solidFill>
                                  <a:schemeClr val="tx2"/>
                                </a:solidFill>
                                <a:latin typeface="Cambria Math"/>
                              </a:rPr>
                              <m:t>𝑖</m:t>
                            </m:r>
                            <m:r>
                              <a:rPr lang="en-US" i="1">
                                <a:solidFill>
                                  <a:schemeClr val="tx2"/>
                                </a:solidFill>
                                <a:latin typeface="Cambria Math"/>
                              </a:rPr>
                              <m:t>1</m:t>
                            </m:r>
                          </m:sub>
                        </m:sSub>
                      </m:e>
                    </m:d>
                    <m:r>
                      <a:rPr lang="en-US" i="1">
                        <a:solidFill>
                          <a:schemeClr val="tx2"/>
                        </a:solidFill>
                        <a:latin typeface="Cambria Math"/>
                      </a:rPr>
                      <m:t>  </m:t>
                    </m:r>
                  </m:oMath>
                </a14:m>
                <a:endParaRPr lang="it-IT" dirty="0" smtClean="0">
                  <a:solidFill>
                    <a:schemeClr val="tx2"/>
                  </a:solidFill>
                  <a:latin typeface="Cambria" panose="02040503050406030204" pitchFamily="18" charset="0"/>
                </a:endParaRPr>
              </a:p>
              <a:p>
                <a:endParaRPr lang="it-IT" dirty="0">
                  <a:solidFill>
                    <a:schemeClr val="tx2"/>
                  </a:solidFill>
                  <a:latin typeface="Cambria" panose="02040503050406030204" pitchFamily="18" charset="0"/>
                </a:endParaRPr>
              </a:p>
              <a:p>
                <a:pPr/>
                <a14:m>
                  <m:oMathPara xmlns:m="http://schemas.openxmlformats.org/officeDocument/2006/math">
                    <m:oMathParaPr>
                      <m:jc m:val="center"/>
                    </m:oMathParaPr>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𝒕</m:t>
                          </m:r>
                        </m:sub>
                      </m:sSub>
                      <m:r>
                        <a:rPr lang="en-US" b="1" i="1">
                          <a:solidFill>
                            <a:schemeClr val="tx2"/>
                          </a:solidFill>
                          <a:latin typeface="Cambria Math"/>
                        </a:rPr>
                        <m:t>=</m:t>
                      </m:r>
                      <m:d>
                        <m:dPr>
                          <m:ctrlPr>
                            <a:rPr lang="it-IT" b="1" i="1">
                              <a:solidFill>
                                <a:schemeClr val="tx2"/>
                              </a:solidFill>
                              <a:latin typeface="Cambria Math"/>
                            </a:rPr>
                          </m:ctrlPr>
                        </m:dPr>
                        <m:e>
                          <m:eqArr>
                            <m:eqArrPr>
                              <m:ctrlPr>
                                <a:rPr lang="it-IT" b="1" i="1">
                                  <a:solidFill>
                                    <a:schemeClr val="tx2"/>
                                  </a:solidFill>
                                  <a:latin typeface="Cambria Math"/>
                                </a:rPr>
                              </m:ctrlPr>
                            </m:eqArrPr>
                            <m:e>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𝟏</m:t>
                                  </m:r>
                                  <m:r>
                                    <a:rPr lang="en-US" b="1" i="1">
                                      <a:solidFill>
                                        <a:schemeClr val="tx2"/>
                                      </a:solidFill>
                                      <a:latin typeface="Cambria Math"/>
                                    </a:rPr>
                                    <m:t>𝒕</m:t>
                                  </m:r>
                                </m:sub>
                              </m:sSub>
                            </m:e>
                            <m:e>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𝟐</m:t>
                                  </m:r>
                                  <m:r>
                                    <a:rPr lang="en-US" b="1" i="1">
                                      <a:solidFill>
                                        <a:schemeClr val="tx2"/>
                                      </a:solidFill>
                                      <a:latin typeface="Cambria Math"/>
                                    </a:rPr>
                                    <m:t>𝒕</m:t>
                                  </m:r>
                                </m:sub>
                              </m:sSub>
                            </m:e>
                            <m:e>
                              <m:r>
                                <a:rPr lang="en-US" b="1" i="1">
                                  <a:solidFill>
                                    <a:schemeClr val="tx2"/>
                                  </a:solidFill>
                                  <a:latin typeface="Cambria Math"/>
                                </a:rPr>
                                <m:t>⋮</m:t>
                              </m:r>
                            </m:e>
                            <m:e>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𝑵𝒕</m:t>
                                  </m:r>
                                </m:sub>
                              </m:sSub>
                            </m:e>
                          </m:eqArr>
                        </m:e>
                      </m:d>
                      <m:r>
                        <a:rPr lang="en-US" b="1" i="1">
                          <a:solidFill>
                            <a:schemeClr val="tx2"/>
                          </a:solidFill>
                          <a:latin typeface="Cambria Math"/>
                        </a:rPr>
                        <m:t>                                                                                                           </m:t>
                      </m:r>
                      <m:r>
                        <a:rPr lang="en-US" i="1">
                          <a:solidFill>
                            <a:schemeClr val="tx2"/>
                          </a:solidFill>
                          <a:latin typeface="Cambria Math"/>
                        </a:rPr>
                        <m:t>(5)</m:t>
                      </m:r>
                    </m:oMath>
                  </m:oMathPara>
                </a14:m>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which is a </a:t>
                </a:r>
                <a14:m>
                  <m:oMath xmlns:m="http://schemas.openxmlformats.org/officeDocument/2006/math">
                    <m:r>
                      <a:rPr lang="en-US" i="1">
                        <a:solidFill>
                          <a:schemeClr val="tx2"/>
                        </a:solidFill>
                        <a:latin typeface="Cambria Math"/>
                      </a:rPr>
                      <m:t>𝑘𝑥</m:t>
                    </m:r>
                    <m:r>
                      <a:rPr lang="en-US" i="1">
                        <a:solidFill>
                          <a:schemeClr val="tx2"/>
                        </a:solidFill>
                        <a:latin typeface="Cambria Math"/>
                      </a:rPr>
                      <m:t>1</m:t>
                    </m:r>
                  </m:oMath>
                </a14:m>
                <a:r>
                  <a:rPr lang="en-US" dirty="0">
                    <a:solidFill>
                      <a:schemeClr val="tx2"/>
                    </a:solidFill>
                    <a:latin typeface="Cambria" panose="02040503050406030204" pitchFamily="18" charset="0"/>
                  </a:rPr>
                  <a:t> vector containing all the endogenous variables, with </a:t>
                </a:r>
                <a14:m>
                  <m:oMath xmlns:m="http://schemas.openxmlformats.org/officeDocument/2006/math">
                    <m:r>
                      <a:rPr lang="en-US" i="1">
                        <a:solidFill>
                          <a:schemeClr val="tx2"/>
                        </a:solidFill>
                        <a:latin typeface="Cambria Math"/>
                      </a:rPr>
                      <m:t>𝑘</m:t>
                    </m:r>
                    <m:r>
                      <a:rPr lang="en-US" i="1">
                        <a:solidFill>
                          <a:schemeClr val="tx2"/>
                        </a:solidFill>
                        <a:latin typeface="Cambria Math"/>
                      </a:rPr>
                      <m:t>= </m:t>
                    </m:r>
                    <m:nary>
                      <m:naryPr>
                        <m:chr m:val="∑"/>
                        <m:limLoc m:val="subSup"/>
                        <m:ctrlPr>
                          <a:rPr lang="it-IT" i="1">
                            <a:solidFill>
                              <a:schemeClr val="tx2"/>
                            </a:solidFill>
                            <a:latin typeface="Cambria Math"/>
                          </a:rPr>
                        </m:ctrlPr>
                      </m:naryPr>
                      <m:sub>
                        <m:r>
                          <a:rPr lang="en-US" i="1">
                            <a:solidFill>
                              <a:schemeClr val="tx2"/>
                            </a:solidFill>
                            <a:latin typeface="Cambria Math"/>
                          </a:rPr>
                          <m:t>𝑖</m:t>
                        </m:r>
                        <m:r>
                          <a:rPr lang="en-US" i="1">
                            <a:solidFill>
                              <a:schemeClr val="tx2"/>
                            </a:solidFill>
                            <a:latin typeface="Cambria Math"/>
                          </a:rPr>
                          <m:t>=1</m:t>
                        </m:r>
                      </m:sub>
                      <m:sup>
                        <m:r>
                          <a:rPr lang="en-US" i="1">
                            <a:solidFill>
                              <a:schemeClr val="tx2"/>
                            </a:solidFill>
                            <a:latin typeface="Cambria Math"/>
                          </a:rPr>
                          <m:t>𝑁</m:t>
                        </m:r>
                      </m:sup>
                      <m:e>
                        <m:sSub>
                          <m:sSubPr>
                            <m:ctrlPr>
                              <a:rPr lang="it-IT" i="1">
                                <a:solidFill>
                                  <a:schemeClr val="tx2"/>
                                </a:solidFill>
                                <a:latin typeface="Cambria Math"/>
                              </a:rPr>
                            </m:ctrlPr>
                          </m:sSubPr>
                          <m:e>
                            <m:r>
                              <a:rPr lang="en-US" i="1">
                                <a:solidFill>
                                  <a:schemeClr val="tx2"/>
                                </a:solidFill>
                                <a:latin typeface="Cambria Math"/>
                              </a:rPr>
                              <m:t>𝑘</m:t>
                            </m:r>
                          </m:e>
                          <m:sub>
                            <m:r>
                              <a:rPr lang="en-US" i="1">
                                <a:solidFill>
                                  <a:schemeClr val="tx2"/>
                                </a:solidFill>
                                <a:latin typeface="Cambria Math"/>
                              </a:rPr>
                              <m:t>𝑖</m:t>
                            </m:r>
                          </m:sub>
                        </m:sSub>
                      </m:e>
                    </m:nary>
                  </m:oMath>
                </a14:m>
                <a:r>
                  <a:rPr lang="en-US" dirty="0">
                    <a:solidFill>
                      <a:schemeClr val="tx2"/>
                    </a:solidFill>
                    <a:latin typeface="Cambria" panose="02040503050406030204" pitchFamily="18" charset="0"/>
                  </a:rPr>
                  <a:t>.</a:t>
                </a:r>
                <a:endParaRPr lang="en-US" dirty="0" smtClean="0">
                  <a:solidFill>
                    <a:schemeClr val="tx2"/>
                  </a:solidFill>
                  <a:latin typeface="Cambria" panose="02040503050406030204" pitchFamily="18" charset="0"/>
                </a:endParaRPr>
              </a:p>
              <a:p>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Hence, using Eq.(2), we can obtain the </a:t>
                </a:r>
                <a:r>
                  <a:rPr lang="en-US" dirty="0" smtClean="0">
                    <a:solidFill>
                      <a:schemeClr val="tx2"/>
                    </a:solidFill>
                    <a:latin typeface="Cambria" panose="02040503050406030204" pitchFamily="18" charset="0"/>
                  </a:rPr>
                  <a:t>identity</a:t>
                </a:r>
              </a:p>
              <a:p>
                <a:endParaRPr lang="it-IT" dirty="0">
                  <a:solidFill>
                    <a:schemeClr val="tx2"/>
                  </a:solidFill>
                  <a:latin typeface="Cambria"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𝒛</m:t>
                          </m:r>
                        </m:e>
                        <m:sub>
                          <m:r>
                            <a:rPr lang="en-US" b="1" i="1">
                              <a:solidFill>
                                <a:schemeClr val="tx2"/>
                              </a:solidFill>
                              <a:latin typeface="Cambria Math"/>
                            </a:rPr>
                            <m:t>𝒊𝒕</m:t>
                          </m:r>
                        </m:sub>
                      </m:sSub>
                      <m:r>
                        <a:rPr lang="en-US" b="1" i="1">
                          <a:solidFill>
                            <a:schemeClr val="tx2"/>
                          </a:solidFill>
                          <a:latin typeface="Cambria Math"/>
                        </a:rPr>
                        <m:t>= </m:t>
                      </m:r>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𝒊</m:t>
                          </m:r>
                        </m:sub>
                      </m:sSub>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𝒕</m:t>
                          </m:r>
                        </m:sub>
                      </m:sSub>
                      <m:r>
                        <a:rPr lang="en-US" b="1" i="1">
                          <a:solidFill>
                            <a:schemeClr val="tx2"/>
                          </a:solidFill>
                          <a:latin typeface="Cambria Math"/>
                        </a:rPr>
                        <m:t>                                                                                                               </m:t>
                      </m:r>
                      <m:r>
                        <a:rPr lang="en-US" i="1">
                          <a:solidFill>
                            <a:schemeClr val="tx2"/>
                          </a:solidFill>
                          <a:latin typeface="Cambria Math"/>
                        </a:rPr>
                        <m:t>(6)</m:t>
                      </m:r>
                    </m:oMath>
                  </m:oMathPara>
                </a14:m>
                <a:endParaRPr lang="it-IT" dirty="0" smtClean="0">
                  <a:solidFill>
                    <a:schemeClr val="tx2"/>
                  </a:solidFill>
                  <a:latin typeface="Cambria" panose="02040503050406030204" pitchFamily="18" charset="0"/>
                </a:endParaRPr>
              </a:p>
              <a:p>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for </a:t>
                </a:r>
                <a:r>
                  <a:rPr lang="en-US" i="1" dirty="0" err="1">
                    <a:solidFill>
                      <a:schemeClr val="tx2"/>
                    </a:solidFill>
                    <a:latin typeface="Cambria" panose="02040503050406030204" pitchFamily="18" charset="0"/>
                  </a:rPr>
                  <a:t>i</a:t>
                </a:r>
                <a:r>
                  <a:rPr lang="en-US" i="1" dirty="0">
                    <a:solidFill>
                      <a:schemeClr val="tx2"/>
                    </a:solidFill>
                    <a:latin typeface="Cambria" panose="02040503050406030204" pitchFamily="18" charset="0"/>
                  </a:rPr>
                  <a:t> = 0,1,2,…,N, </a:t>
                </a:r>
                <a:r>
                  <a:rPr lang="en-US" dirty="0">
                    <a:solidFill>
                      <a:schemeClr val="tx2"/>
                    </a:solidFill>
                    <a:latin typeface="Cambria" panose="02040503050406030204" pitchFamily="18" charset="0"/>
                  </a:rPr>
                  <a:t>where </a:t>
                </a:r>
                <a14:m>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𝒊</m:t>
                        </m:r>
                      </m:sub>
                    </m:sSub>
                  </m:oMath>
                </a14:m>
                <a:r>
                  <a:rPr lang="en-US" dirty="0">
                    <a:solidFill>
                      <a:schemeClr val="tx2"/>
                    </a:solidFill>
                    <a:latin typeface="Cambria" panose="02040503050406030204" pitchFamily="18" charset="0"/>
                  </a:rPr>
                  <a:t> is a country-specific link matrix of dimensions </a:t>
                </a:r>
                <a14:m>
                  <m:oMath xmlns:m="http://schemas.openxmlformats.org/officeDocument/2006/math">
                    <m:d>
                      <m:dPr>
                        <m:ctrlPr>
                          <a:rPr lang="it-IT" i="1">
                            <a:solidFill>
                              <a:schemeClr val="tx2"/>
                            </a:solidFill>
                            <a:latin typeface="Cambria Math"/>
                          </a:rPr>
                        </m:ctrlPr>
                      </m:dPr>
                      <m:e>
                        <m:sSub>
                          <m:sSubPr>
                            <m:ctrlPr>
                              <a:rPr lang="it-IT" i="1">
                                <a:solidFill>
                                  <a:schemeClr val="tx2"/>
                                </a:solidFill>
                                <a:latin typeface="Cambria Math"/>
                              </a:rPr>
                            </m:ctrlPr>
                          </m:sSubPr>
                          <m:e>
                            <m:r>
                              <a:rPr lang="en-US" i="1">
                                <a:solidFill>
                                  <a:schemeClr val="tx2"/>
                                </a:solidFill>
                                <a:latin typeface="Cambria Math"/>
                              </a:rPr>
                              <m:t>𝑘</m:t>
                            </m:r>
                          </m:e>
                          <m:sub>
                            <m:r>
                              <a:rPr lang="en-US" i="1">
                                <a:solidFill>
                                  <a:schemeClr val="tx2"/>
                                </a:solidFill>
                                <a:latin typeface="Cambria Math"/>
                              </a:rPr>
                              <m:t>𝑖</m:t>
                            </m:r>
                          </m:sub>
                        </m:sSub>
                        <m:r>
                          <a:rPr lang="en-US" i="1">
                            <a:solidFill>
                              <a:schemeClr val="tx2"/>
                            </a:solidFill>
                            <a:latin typeface="Cambria Math"/>
                          </a:rPr>
                          <m:t>+</m:t>
                        </m:r>
                        <m:sSubSup>
                          <m:sSubSupPr>
                            <m:ctrlPr>
                              <a:rPr lang="it-IT" i="1">
                                <a:solidFill>
                                  <a:schemeClr val="tx2"/>
                                </a:solidFill>
                                <a:latin typeface="Cambria Math"/>
                              </a:rPr>
                            </m:ctrlPr>
                          </m:sSubSupPr>
                          <m:e>
                            <m:r>
                              <a:rPr lang="en-US" i="1">
                                <a:solidFill>
                                  <a:schemeClr val="tx2"/>
                                </a:solidFill>
                                <a:latin typeface="Cambria Math"/>
                              </a:rPr>
                              <m:t>𝑘</m:t>
                            </m:r>
                          </m:e>
                          <m:sub>
                            <m:r>
                              <a:rPr lang="en-US" i="1">
                                <a:solidFill>
                                  <a:schemeClr val="tx2"/>
                                </a:solidFill>
                                <a:latin typeface="Cambria Math"/>
                              </a:rPr>
                              <m:t>𝑖</m:t>
                            </m:r>
                          </m:sub>
                          <m:sup>
                            <m:r>
                              <a:rPr lang="en-US" i="1">
                                <a:solidFill>
                                  <a:schemeClr val="tx2"/>
                                </a:solidFill>
                                <a:latin typeface="Cambria Math"/>
                              </a:rPr>
                              <m:t>∗</m:t>
                            </m:r>
                          </m:sup>
                        </m:sSubSup>
                      </m:e>
                    </m:d>
                    <m:r>
                      <a:rPr lang="en-US" i="1">
                        <a:solidFill>
                          <a:schemeClr val="tx2"/>
                        </a:solidFill>
                        <a:latin typeface="Cambria Math"/>
                      </a:rPr>
                      <m:t> </m:t>
                    </m:r>
                    <m:r>
                      <m:rPr>
                        <m:sty m:val="p"/>
                      </m:rPr>
                      <a:rPr lang="en-US">
                        <a:solidFill>
                          <a:schemeClr val="tx2"/>
                        </a:solidFill>
                        <a:latin typeface="Cambria Math"/>
                      </a:rPr>
                      <m:t>x</m:t>
                    </m:r>
                    <m:r>
                      <a:rPr lang="en-US">
                        <a:solidFill>
                          <a:schemeClr val="tx2"/>
                        </a:solidFill>
                        <a:latin typeface="Cambria Math"/>
                      </a:rPr>
                      <m:t> </m:t>
                    </m:r>
                    <m:r>
                      <a:rPr lang="en-US" i="1">
                        <a:solidFill>
                          <a:schemeClr val="tx2"/>
                        </a:solidFill>
                        <a:latin typeface="Cambria Math"/>
                      </a:rPr>
                      <m:t>𝑘</m:t>
                    </m:r>
                  </m:oMath>
                </a14:m>
                <a:r>
                  <a:rPr lang="en-US" dirty="0">
                    <a:solidFill>
                      <a:schemeClr val="tx2"/>
                    </a:solidFill>
                    <a:latin typeface="Cambria" panose="02040503050406030204" pitchFamily="18" charset="0"/>
                  </a:rPr>
                  <a:t>. </a:t>
                </a:r>
              </a:p>
              <a:p>
                <a:endParaRPr lang="en-US" dirty="0" smtClean="0">
                  <a:solidFill>
                    <a:schemeClr val="tx2"/>
                  </a:solidFill>
                  <a:latin typeface="Cambria" panose="02040503050406030204" pitchFamily="18" charset="0"/>
                </a:endParaRPr>
              </a:p>
              <a:p>
                <a:r>
                  <a:rPr lang="en-US" dirty="0" smtClean="0">
                    <a:solidFill>
                      <a:schemeClr val="tx2"/>
                    </a:solidFill>
                    <a:latin typeface="Cambria" panose="02040503050406030204" pitchFamily="18" charset="0"/>
                  </a:rPr>
                  <a:t>Each country </a:t>
                </a:r>
                <a:r>
                  <a:rPr lang="en-US" dirty="0">
                    <a:solidFill>
                      <a:schemeClr val="tx2"/>
                    </a:solidFill>
                    <a:latin typeface="Cambria" panose="02040503050406030204" pitchFamily="18" charset="0"/>
                  </a:rPr>
                  <a:t>model </a:t>
                </a:r>
                <a:r>
                  <a:rPr lang="en-US" dirty="0" smtClean="0">
                    <a:solidFill>
                      <a:schemeClr val="tx2"/>
                    </a:solidFill>
                    <a:latin typeface="Cambria" panose="02040503050406030204" pitchFamily="18" charset="0"/>
                  </a:rPr>
                  <a:t> can be expressed in </a:t>
                </a:r>
                <a:r>
                  <a:rPr lang="en-US" dirty="0">
                    <a:solidFill>
                      <a:schemeClr val="tx2"/>
                    </a:solidFill>
                    <a:latin typeface="Cambria" panose="02040503050406030204" pitchFamily="18" charset="0"/>
                  </a:rPr>
                  <a:t>terms of the global </a:t>
                </a:r>
                <a:r>
                  <a:rPr lang="en-US" dirty="0" smtClean="0">
                    <a:solidFill>
                      <a:schemeClr val="tx2"/>
                    </a:solidFill>
                    <a:latin typeface="Cambria" panose="02040503050406030204" pitchFamily="18" charset="0"/>
                  </a:rPr>
                  <a:t>vector. Eq</a:t>
                </a:r>
                <a:r>
                  <a:rPr lang="en-US" dirty="0">
                    <a:solidFill>
                      <a:schemeClr val="tx2"/>
                    </a:solidFill>
                    <a:latin typeface="Cambria" panose="02040503050406030204" pitchFamily="18" charset="0"/>
                  </a:rPr>
                  <a:t>.(6) in Eq.(4</a:t>
                </a:r>
                <a:r>
                  <a:rPr lang="en-US" dirty="0" smtClean="0">
                    <a:solidFill>
                      <a:schemeClr val="tx2"/>
                    </a:solidFill>
                    <a:latin typeface="Cambria" panose="02040503050406030204" pitchFamily="18" charset="0"/>
                  </a:rPr>
                  <a:t>)</a:t>
                </a:r>
              </a:p>
              <a:p>
                <a:endParaRPr lang="it-IT" dirty="0">
                  <a:solidFill>
                    <a:schemeClr val="tx2"/>
                  </a:solidFill>
                  <a:latin typeface="Cambria"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𝑨</m:t>
                          </m:r>
                        </m:e>
                        <m:sub>
                          <m:r>
                            <a:rPr lang="en-US" b="1" i="1">
                              <a:solidFill>
                                <a:schemeClr val="tx2"/>
                              </a:solidFill>
                              <a:latin typeface="Cambria Math"/>
                            </a:rPr>
                            <m:t>𝒊</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𝒊</m:t>
                          </m:r>
                        </m:sub>
                      </m:sSub>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𝒊𝒕</m:t>
                          </m:r>
                        </m:sub>
                      </m:sSub>
                      <m:r>
                        <a:rPr lang="en-US"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𝒂</m:t>
                          </m:r>
                        </m:e>
                        <m:sub>
                          <m:r>
                            <a:rPr lang="it-IT" i="1">
                              <a:solidFill>
                                <a:schemeClr val="tx2"/>
                              </a:solidFill>
                              <a:latin typeface="Cambria Math"/>
                            </a:rPr>
                            <m:t>𝑖</m:t>
                          </m:r>
                          <m:r>
                            <a:rPr lang="en-US" i="1">
                              <a:solidFill>
                                <a:schemeClr val="tx2"/>
                              </a:solidFill>
                              <a:latin typeface="Cambria Math"/>
                            </a:rPr>
                            <m:t>0</m:t>
                          </m:r>
                        </m:sub>
                      </m:sSub>
                      <m:r>
                        <a:rPr lang="en-US"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𝒂</m:t>
                          </m:r>
                        </m:e>
                        <m:sub>
                          <m:r>
                            <a:rPr lang="it-IT" i="1">
                              <a:solidFill>
                                <a:schemeClr val="tx2"/>
                              </a:solidFill>
                              <a:latin typeface="Cambria Math"/>
                            </a:rPr>
                            <m:t>𝑖</m:t>
                          </m:r>
                          <m:r>
                            <a:rPr lang="en-US" i="1">
                              <a:solidFill>
                                <a:schemeClr val="tx2"/>
                              </a:solidFill>
                              <a:latin typeface="Cambria Math"/>
                            </a:rPr>
                            <m:t>1</m:t>
                          </m:r>
                        </m:sub>
                      </m:sSub>
                      <m:r>
                        <a:rPr lang="it-IT" i="1">
                          <a:solidFill>
                            <a:schemeClr val="tx2"/>
                          </a:solidFill>
                          <a:latin typeface="Cambria Math"/>
                        </a:rPr>
                        <m:t>𝑡</m:t>
                      </m:r>
                      <m:r>
                        <a:rPr lang="en-US"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𝑩</m:t>
                          </m:r>
                        </m:e>
                        <m:sub>
                          <m:r>
                            <a:rPr lang="it-IT" b="1" i="1">
                              <a:solidFill>
                                <a:schemeClr val="tx2"/>
                              </a:solidFill>
                              <a:latin typeface="Cambria Math"/>
                            </a:rPr>
                            <m:t>𝒊</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𝒊</m:t>
                          </m:r>
                        </m:sub>
                      </m:sSub>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𝒊𝒕</m:t>
                          </m:r>
                          <m:r>
                            <a:rPr lang="en-US" b="1" i="1">
                              <a:solidFill>
                                <a:schemeClr val="tx2"/>
                              </a:solidFill>
                              <a:latin typeface="Cambria Math"/>
                            </a:rPr>
                            <m:t>−</m:t>
                          </m:r>
                          <m:r>
                            <a:rPr lang="en-US" b="1" i="1">
                              <a:solidFill>
                                <a:schemeClr val="tx2"/>
                              </a:solidFill>
                              <a:latin typeface="Cambria Math"/>
                            </a:rPr>
                            <m:t>𝟏</m:t>
                          </m:r>
                        </m:sub>
                      </m:sSub>
                      <m:r>
                        <a:rPr lang="it-IT"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𝒖</m:t>
                          </m:r>
                        </m:e>
                        <m:sub>
                          <m:r>
                            <a:rPr lang="it-IT" b="1" i="1">
                              <a:solidFill>
                                <a:schemeClr val="tx2"/>
                              </a:solidFill>
                              <a:latin typeface="Cambria Math"/>
                            </a:rPr>
                            <m:t>𝒊𝒕</m:t>
                          </m:r>
                        </m:sub>
                      </m:sSub>
                      <m:r>
                        <a:rPr lang="it-IT" b="1" i="1">
                          <a:solidFill>
                            <a:schemeClr val="tx2"/>
                          </a:solidFill>
                          <a:latin typeface="Cambria Math"/>
                        </a:rPr>
                        <m:t>                                                       </m:t>
                      </m:r>
                      <m:r>
                        <a:rPr lang="it-IT" i="1">
                          <a:solidFill>
                            <a:schemeClr val="tx2"/>
                          </a:solidFill>
                          <a:latin typeface="Cambria Math"/>
                        </a:rPr>
                        <m:t>(7)</m:t>
                      </m:r>
                    </m:oMath>
                  </m:oMathPara>
                </a14:m>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for </a:t>
                </a:r>
                <a:r>
                  <a:rPr lang="en-US" i="1" dirty="0" err="1">
                    <a:solidFill>
                      <a:schemeClr val="tx2"/>
                    </a:solidFill>
                    <a:latin typeface="Cambria" panose="02040503050406030204" pitchFamily="18" charset="0"/>
                  </a:rPr>
                  <a:t>i</a:t>
                </a:r>
                <a:r>
                  <a:rPr lang="en-US" i="1" dirty="0">
                    <a:solidFill>
                      <a:schemeClr val="tx2"/>
                    </a:solidFill>
                    <a:latin typeface="Cambria" panose="02040503050406030204" pitchFamily="18" charset="0"/>
                  </a:rPr>
                  <a:t> = 0,1,2,…,N, </a:t>
                </a:r>
                <a:r>
                  <a:rPr lang="en-US" dirty="0">
                    <a:solidFill>
                      <a:schemeClr val="tx2"/>
                    </a:solidFill>
                    <a:latin typeface="Cambria" panose="02040503050406030204" pitchFamily="18" charset="0"/>
                  </a:rPr>
                  <a:t>with </a:t>
                </a:r>
                <a14:m>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𝑨</m:t>
                        </m:r>
                      </m:e>
                      <m:sub>
                        <m:r>
                          <a:rPr lang="en-US" b="1" i="1">
                            <a:solidFill>
                              <a:schemeClr val="tx2"/>
                            </a:solidFill>
                            <a:latin typeface="Cambria Math"/>
                          </a:rPr>
                          <m:t>𝒊</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𝒊</m:t>
                        </m:r>
                      </m:sub>
                    </m:sSub>
                  </m:oMath>
                </a14:m>
                <a:r>
                  <a:rPr lang="en-US" dirty="0">
                    <a:solidFill>
                      <a:schemeClr val="tx2"/>
                    </a:solidFill>
                    <a:latin typeface="Cambria" panose="02040503050406030204" pitchFamily="18" charset="0"/>
                  </a:rPr>
                  <a:t> being a </a:t>
                </a:r>
                <a14:m>
                  <m:oMath xmlns:m="http://schemas.openxmlformats.org/officeDocument/2006/math">
                    <m:sSub>
                      <m:sSubPr>
                        <m:ctrlPr>
                          <a:rPr lang="it-IT" i="1">
                            <a:solidFill>
                              <a:schemeClr val="tx2"/>
                            </a:solidFill>
                            <a:latin typeface="Cambria Math"/>
                          </a:rPr>
                        </m:ctrlPr>
                      </m:sSubPr>
                      <m:e>
                        <m:r>
                          <a:rPr lang="en-US" i="1">
                            <a:solidFill>
                              <a:schemeClr val="tx2"/>
                            </a:solidFill>
                            <a:latin typeface="Cambria Math"/>
                          </a:rPr>
                          <m:t>𝑘</m:t>
                        </m:r>
                      </m:e>
                      <m:sub>
                        <m:r>
                          <a:rPr lang="en-US" i="1">
                            <a:solidFill>
                              <a:schemeClr val="tx2"/>
                            </a:solidFill>
                            <a:latin typeface="Cambria Math"/>
                          </a:rPr>
                          <m:t>𝑖</m:t>
                        </m:r>
                      </m:sub>
                    </m:sSub>
                    <m:r>
                      <m:rPr>
                        <m:sty m:val="p"/>
                      </m:rPr>
                      <a:rPr lang="en-US">
                        <a:solidFill>
                          <a:schemeClr val="tx2"/>
                        </a:solidFill>
                        <a:latin typeface="Cambria Math"/>
                      </a:rPr>
                      <m:t>x</m:t>
                    </m:r>
                    <m:r>
                      <a:rPr lang="en-US">
                        <a:solidFill>
                          <a:schemeClr val="tx2"/>
                        </a:solidFill>
                        <a:latin typeface="Cambria Math"/>
                      </a:rPr>
                      <m:t> </m:t>
                    </m:r>
                    <m:r>
                      <a:rPr lang="en-US" i="1">
                        <a:solidFill>
                          <a:schemeClr val="tx2"/>
                        </a:solidFill>
                        <a:latin typeface="Cambria Math"/>
                      </a:rPr>
                      <m:t>𝑘</m:t>
                    </m:r>
                  </m:oMath>
                </a14:m>
                <a:r>
                  <a:rPr lang="en-US" dirty="0">
                    <a:solidFill>
                      <a:schemeClr val="tx2"/>
                    </a:solidFill>
                    <a:latin typeface="Cambria" panose="02040503050406030204" pitchFamily="18" charset="0"/>
                  </a:rPr>
                  <a:t> matrix</a:t>
                </a:r>
                <a:r>
                  <a:rPr lang="en-US" sz="1800" dirty="0" smtClean="0">
                    <a:solidFill>
                      <a:schemeClr val="tx2"/>
                    </a:solidFill>
                    <a:latin typeface="Cambria" panose="02040503050406030204" pitchFamily="18" charset="0"/>
                  </a:rPr>
                  <a:t>.</a:t>
                </a:r>
                <a:endParaRPr lang="en-GB" sz="2000" dirty="0">
                  <a:solidFill>
                    <a:schemeClr val="tx2"/>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107504" y="28927"/>
                <a:ext cx="8640000" cy="6725239"/>
              </a:xfrm>
              <a:prstGeom prst="rect">
                <a:avLst/>
              </a:prstGeom>
              <a:blipFill rotWithShape="1">
                <a:blip r:embed="rId3"/>
                <a:stretch>
                  <a:fillRect l="-212" t="-725" b="-45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3431697"/>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130424" y="257527"/>
                <a:ext cx="8640000" cy="655532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Manipulation (2)</a:t>
                </a:r>
              </a:p>
              <a:p>
                <a:pPr algn="ctr"/>
                <a:endParaRPr lang="it-IT" b="1" i="1" dirty="0" smtClean="0">
                  <a:solidFill>
                    <a:schemeClr val="tx2"/>
                  </a:solidFill>
                </a:endParaRPr>
              </a:p>
              <a:p>
                <a:r>
                  <a:rPr lang="en-US" dirty="0" smtClean="0">
                    <a:solidFill>
                      <a:schemeClr val="tx2"/>
                    </a:solidFill>
                    <a:latin typeface="Cambria" panose="02040503050406030204" pitchFamily="18" charset="0"/>
                  </a:rPr>
                  <a:t>The GVAR model is therefore constructed by stacking up all the individual country models.</a:t>
                </a:r>
              </a:p>
              <a:p>
                <a:endParaRPr lang="it-IT" dirty="0">
                  <a:solidFill>
                    <a:schemeClr val="tx2"/>
                  </a:solidFill>
                  <a:latin typeface="Cambria" panose="02040503050406030204" pitchFamily="18" charset="0"/>
                </a:endParaRPr>
              </a:p>
              <a:p>
                <a:pPr algn="ctr"/>
                <a14:m>
                  <m:oMath xmlns:m="http://schemas.openxmlformats.org/officeDocument/2006/math">
                    <m:r>
                      <a:rPr lang="en-US" b="1" i="1">
                        <a:solidFill>
                          <a:schemeClr val="tx2"/>
                        </a:solidFill>
                        <a:latin typeface="Cambria Math"/>
                      </a:rPr>
                      <m:t>𝑮</m:t>
                    </m:r>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𝒕</m:t>
                        </m:r>
                      </m:sub>
                    </m:sSub>
                    <m:r>
                      <a:rPr lang="en-US"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𝒂</m:t>
                        </m:r>
                      </m:e>
                      <m:sub>
                        <m:r>
                          <a:rPr lang="en-US" i="1">
                            <a:solidFill>
                              <a:schemeClr val="tx2"/>
                            </a:solidFill>
                            <a:latin typeface="Cambria Math"/>
                          </a:rPr>
                          <m:t>0</m:t>
                        </m:r>
                      </m:sub>
                    </m:sSub>
                    <m:r>
                      <a:rPr lang="en-US"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𝒂</m:t>
                        </m:r>
                      </m:e>
                      <m:sub>
                        <m:r>
                          <a:rPr lang="en-US" i="1">
                            <a:solidFill>
                              <a:schemeClr val="tx2"/>
                            </a:solidFill>
                            <a:latin typeface="Cambria Math"/>
                          </a:rPr>
                          <m:t>1</m:t>
                        </m:r>
                      </m:sub>
                    </m:sSub>
                    <m:r>
                      <a:rPr lang="it-IT" i="1">
                        <a:solidFill>
                          <a:schemeClr val="tx2"/>
                        </a:solidFill>
                        <a:latin typeface="Cambria Math"/>
                      </a:rPr>
                      <m:t>𝑡</m:t>
                    </m:r>
                    <m:r>
                      <a:rPr lang="en-US" i="1">
                        <a:solidFill>
                          <a:schemeClr val="tx2"/>
                        </a:solidFill>
                        <a:latin typeface="Cambria Math"/>
                      </a:rPr>
                      <m:t>+</m:t>
                    </m:r>
                    <m:r>
                      <a:rPr lang="it-IT" b="1" i="1">
                        <a:solidFill>
                          <a:schemeClr val="tx2"/>
                        </a:solidFill>
                        <a:latin typeface="Cambria Math"/>
                      </a:rPr>
                      <m:t>𝑯</m:t>
                    </m:r>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𝒕</m:t>
                        </m:r>
                        <m:r>
                          <a:rPr lang="en-US" b="1" i="1">
                            <a:solidFill>
                              <a:schemeClr val="tx2"/>
                            </a:solidFill>
                            <a:latin typeface="Cambria Math"/>
                          </a:rPr>
                          <m:t>−</m:t>
                        </m:r>
                        <m:r>
                          <a:rPr lang="en-US" b="1" i="1">
                            <a:solidFill>
                              <a:schemeClr val="tx2"/>
                            </a:solidFill>
                            <a:latin typeface="Cambria Math"/>
                          </a:rPr>
                          <m:t>𝟏</m:t>
                        </m:r>
                      </m:sub>
                    </m:sSub>
                    <m:r>
                      <a:rPr lang="en-US" b="1" i="1">
                        <a:solidFill>
                          <a:schemeClr val="tx2"/>
                        </a:solidFill>
                        <a:latin typeface="Cambria Math"/>
                      </a:rPr>
                      <m:t>+</m:t>
                    </m:r>
                    <m:sSub>
                      <m:sSubPr>
                        <m:ctrlPr>
                          <a:rPr lang="it-IT" b="1" i="1">
                            <a:solidFill>
                              <a:schemeClr val="tx2"/>
                            </a:solidFill>
                            <a:latin typeface="Cambria Math"/>
                          </a:rPr>
                        </m:ctrlPr>
                      </m:sSubPr>
                      <m:e>
                        <m:r>
                          <a:rPr lang="it-IT" b="1" i="1">
                            <a:solidFill>
                              <a:schemeClr val="tx2"/>
                            </a:solidFill>
                            <a:latin typeface="Cambria Math"/>
                          </a:rPr>
                          <m:t>𝒖</m:t>
                        </m:r>
                      </m:e>
                      <m:sub>
                        <m:r>
                          <a:rPr lang="it-IT" b="1" i="1">
                            <a:solidFill>
                              <a:schemeClr val="tx2"/>
                            </a:solidFill>
                            <a:latin typeface="Cambria Math"/>
                          </a:rPr>
                          <m:t>𝒕</m:t>
                        </m:r>
                      </m:sub>
                    </m:sSub>
                    <m:r>
                      <a:rPr lang="en-US" b="1" i="1">
                        <a:solidFill>
                          <a:schemeClr val="tx2"/>
                        </a:solidFill>
                        <a:latin typeface="Cambria Math"/>
                      </a:rPr>
                      <m:t>                                                                      </m:t>
                    </m:r>
                  </m:oMath>
                </a14:m>
                <a:r>
                  <a:rPr lang="en-US" dirty="0">
                    <a:solidFill>
                      <a:schemeClr val="tx2"/>
                    </a:solidFill>
                    <a:latin typeface="Cambria" panose="02040503050406030204" pitchFamily="18" charset="0"/>
                  </a:rPr>
                  <a:t>(8)</a:t>
                </a:r>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where </a:t>
                </a:r>
                <a:endParaRPr lang="it-IT" dirty="0">
                  <a:solidFill>
                    <a:schemeClr val="tx2"/>
                  </a:solidFill>
                  <a:latin typeface="Cambria" panose="02040503050406030204" pitchFamily="18" charset="0"/>
                </a:endParaRPr>
              </a:p>
              <a:p>
                <a:pPr/>
                <a14:m>
                  <m:oMathPara xmlns:m="http://schemas.openxmlformats.org/officeDocument/2006/math">
                    <m:oMathParaPr>
                      <m:jc m:val="centerGroup"/>
                    </m:oMathParaPr>
                    <m:oMath xmlns:m="http://schemas.openxmlformats.org/officeDocument/2006/math">
                      <m:r>
                        <a:rPr lang="en-US" b="1" i="1">
                          <a:solidFill>
                            <a:schemeClr val="tx2"/>
                          </a:solidFill>
                          <a:latin typeface="Cambria Math"/>
                        </a:rPr>
                        <m:t>𝑮</m:t>
                      </m:r>
                      <m:r>
                        <a:rPr lang="en-US" b="1" i="1">
                          <a:solidFill>
                            <a:schemeClr val="tx2"/>
                          </a:solidFill>
                          <a:latin typeface="Cambria Math"/>
                        </a:rPr>
                        <m:t>=</m:t>
                      </m:r>
                      <m:d>
                        <m:dPr>
                          <m:ctrlPr>
                            <a:rPr lang="it-IT" b="1" i="1">
                              <a:solidFill>
                                <a:schemeClr val="tx2"/>
                              </a:solidFill>
                              <a:latin typeface="Cambria Math"/>
                            </a:rPr>
                          </m:ctrlPr>
                        </m:dPr>
                        <m:e>
                          <m:eqArr>
                            <m:eqArrPr>
                              <m:ctrlPr>
                                <a:rPr lang="it-IT" b="1" i="1">
                                  <a:solidFill>
                                    <a:schemeClr val="tx2"/>
                                  </a:solidFill>
                                  <a:latin typeface="Cambria Math"/>
                                </a:rPr>
                              </m:ctrlPr>
                            </m:eqArrPr>
                            <m:e>
                              <m:sSub>
                                <m:sSubPr>
                                  <m:ctrlPr>
                                    <a:rPr lang="it-IT" b="1" i="1">
                                      <a:solidFill>
                                        <a:schemeClr val="tx2"/>
                                      </a:solidFill>
                                      <a:latin typeface="Cambria Math"/>
                                    </a:rPr>
                                  </m:ctrlPr>
                                </m:sSubPr>
                                <m:e>
                                  <m:r>
                                    <a:rPr lang="en-US" b="1" i="1">
                                      <a:solidFill>
                                        <a:schemeClr val="tx2"/>
                                      </a:solidFill>
                                      <a:latin typeface="Cambria Math"/>
                                    </a:rPr>
                                    <m:t>𝑨</m:t>
                                  </m:r>
                                </m:e>
                                <m:sub>
                                  <m:r>
                                    <a:rPr lang="en-US" b="1" i="1">
                                      <a:solidFill>
                                        <a:schemeClr val="tx2"/>
                                      </a:solidFill>
                                      <a:latin typeface="Cambria Math"/>
                                    </a:rPr>
                                    <m:t>𝟎</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𝟎</m:t>
                                  </m:r>
                                </m:sub>
                              </m:sSub>
                            </m:e>
                            <m:e>
                              <m:sSub>
                                <m:sSubPr>
                                  <m:ctrlPr>
                                    <a:rPr lang="it-IT" b="1" i="1">
                                      <a:solidFill>
                                        <a:schemeClr val="tx2"/>
                                      </a:solidFill>
                                      <a:latin typeface="Cambria Math"/>
                                    </a:rPr>
                                  </m:ctrlPr>
                                </m:sSubPr>
                                <m:e>
                                  <m:r>
                                    <a:rPr lang="en-US" b="1" i="1">
                                      <a:solidFill>
                                        <a:schemeClr val="tx2"/>
                                      </a:solidFill>
                                      <a:latin typeface="Cambria Math"/>
                                    </a:rPr>
                                    <m:t>𝑨</m:t>
                                  </m:r>
                                </m:e>
                                <m:sub>
                                  <m:r>
                                    <a:rPr lang="en-US" b="1" i="1">
                                      <a:solidFill>
                                        <a:schemeClr val="tx2"/>
                                      </a:solidFill>
                                      <a:latin typeface="Cambria Math"/>
                                    </a:rPr>
                                    <m:t>𝟏</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𝟏</m:t>
                                  </m:r>
                                </m:sub>
                              </m:sSub>
                            </m:e>
                            <m:e>
                              <m:r>
                                <a:rPr lang="en-US" b="1" i="1">
                                  <a:solidFill>
                                    <a:schemeClr val="tx2"/>
                                  </a:solidFill>
                                  <a:latin typeface="Cambria Math"/>
                                </a:rPr>
                                <m:t>⋮</m:t>
                              </m:r>
                            </m:e>
                            <m:e>
                              <m:sSub>
                                <m:sSubPr>
                                  <m:ctrlPr>
                                    <a:rPr lang="it-IT" b="1" i="1">
                                      <a:solidFill>
                                        <a:schemeClr val="tx2"/>
                                      </a:solidFill>
                                      <a:latin typeface="Cambria Math"/>
                                    </a:rPr>
                                  </m:ctrlPr>
                                </m:sSubPr>
                                <m:e>
                                  <m:r>
                                    <a:rPr lang="en-US" b="1" i="1">
                                      <a:solidFill>
                                        <a:schemeClr val="tx2"/>
                                      </a:solidFill>
                                      <a:latin typeface="Cambria Math"/>
                                    </a:rPr>
                                    <m:t>𝑨</m:t>
                                  </m:r>
                                </m:e>
                                <m:sub>
                                  <m:r>
                                    <a:rPr lang="en-US" b="1" i="1">
                                      <a:solidFill>
                                        <a:schemeClr val="tx2"/>
                                      </a:solidFill>
                                      <a:latin typeface="Cambria Math"/>
                                    </a:rPr>
                                    <m:t>𝑵</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𝑵</m:t>
                                  </m:r>
                                </m:sub>
                              </m:sSub>
                            </m:e>
                          </m:eqArr>
                        </m:e>
                      </m:d>
                      <m:r>
                        <a:rPr lang="en-US" b="1" i="1">
                          <a:solidFill>
                            <a:schemeClr val="tx2"/>
                          </a:solidFill>
                          <a:latin typeface="Cambria Math"/>
                        </a:rPr>
                        <m:t>,  </m:t>
                      </m:r>
                      <m:r>
                        <a:rPr lang="en-US" b="1" i="1">
                          <a:solidFill>
                            <a:schemeClr val="tx2"/>
                          </a:solidFill>
                          <a:latin typeface="Cambria Math"/>
                        </a:rPr>
                        <m:t>𝑯</m:t>
                      </m:r>
                      <m:r>
                        <a:rPr lang="en-US" b="1" i="1">
                          <a:solidFill>
                            <a:schemeClr val="tx2"/>
                          </a:solidFill>
                          <a:latin typeface="Cambria Math"/>
                        </a:rPr>
                        <m:t>=</m:t>
                      </m:r>
                      <m:d>
                        <m:dPr>
                          <m:ctrlPr>
                            <a:rPr lang="it-IT" b="1" i="1">
                              <a:solidFill>
                                <a:schemeClr val="tx2"/>
                              </a:solidFill>
                              <a:latin typeface="Cambria Math"/>
                            </a:rPr>
                          </m:ctrlPr>
                        </m:dPr>
                        <m:e>
                          <m:eqArr>
                            <m:eqArrPr>
                              <m:ctrlPr>
                                <a:rPr lang="it-IT" b="1" i="1">
                                  <a:solidFill>
                                    <a:schemeClr val="tx2"/>
                                  </a:solidFill>
                                  <a:latin typeface="Cambria Math"/>
                                </a:rPr>
                              </m:ctrlPr>
                            </m:eqArrPr>
                            <m:e>
                              <m:sSub>
                                <m:sSubPr>
                                  <m:ctrlPr>
                                    <a:rPr lang="it-IT" b="1" i="1">
                                      <a:solidFill>
                                        <a:schemeClr val="tx2"/>
                                      </a:solidFill>
                                      <a:latin typeface="Cambria Math"/>
                                    </a:rPr>
                                  </m:ctrlPr>
                                </m:sSubPr>
                                <m:e>
                                  <m:r>
                                    <a:rPr lang="en-US" b="1" i="1">
                                      <a:solidFill>
                                        <a:schemeClr val="tx2"/>
                                      </a:solidFill>
                                      <a:latin typeface="Cambria Math"/>
                                    </a:rPr>
                                    <m:t>𝑩</m:t>
                                  </m:r>
                                </m:e>
                                <m:sub>
                                  <m:r>
                                    <a:rPr lang="en-US" b="1" i="1">
                                      <a:solidFill>
                                        <a:schemeClr val="tx2"/>
                                      </a:solidFill>
                                      <a:latin typeface="Cambria Math"/>
                                    </a:rPr>
                                    <m:t>𝟎</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𝟎</m:t>
                                  </m:r>
                                </m:sub>
                              </m:sSub>
                            </m:e>
                            <m:e>
                              <m:sSub>
                                <m:sSubPr>
                                  <m:ctrlPr>
                                    <a:rPr lang="it-IT" b="1" i="1">
                                      <a:solidFill>
                                        <a:schemeClr val="tx2"/>
                                      </a:solidFill>
                                      <a:latin typeface="Cambria Math"/>
                                    </a:rPr>
                                  </m:ctrlPr>
                                </m:sSubPr>
                                <m:e>
                                  <m:r>
                                    <a:rPr lang="en-US" b="1" i="1">
                                      <a:solidFill>
                                        <a:schemeClr val="tx2"/>
                                      </a:solidFill>
                                      <a:latin typeface="Cambria Math"/>
                                    </a:rPr>
                                    <m:t>𝑩</m:t>
                                  </m:r>
                                </m:e>
                                <m:sub>
                                  <m:r>
                                    <a:rPr lang="en-US" b="1" i="1">
                                      <a:solidFill>
                                        <a:schemeClr val="tx2"/>
                                      </a:solidFill>
                                      <a:latin typeface="Cambria Math"/>
                                    </a:rPr>
                                    <m:t>𝟏</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𝟏</m:t>
                                  </m:r>
                                </m:sub>
                              </m:sSub>
                            </m:e>
                            <m:e>
                              <m:r>
                                <a:rPr lang="en-US" b="1" i="1">
                                  <a:solidFill>
                                    <a:schemeClr val="tx2"/>
                                  </a:solidFill>
                                  <a:latin typeface="Cambria Math"/>
                                </a:rPr>
                                <m:t>⋮</m:t>
                              </m:r>
                            </m:e>
                            <m:e>
                              <m:sSub>
                                <m:sSubPr>
                                  <m:ctrlPr>
                                    <a:rPr lang="it-IT" b="1" i="1">
                                      <a:solidFill>
                                        <a:schemeClr val="tx2"/>
                                      </a:solidFill>
                                      <a:latin typeface="Cambria Math"/>
                                    </a:rPr>
                                  </m:ctrlPr>
                                </m:sSubPr>
                                <m:e>
                                  <m:r>
                                    <a:rPr lang="en-US" b="1" i="1">
                                      <a:solidFill>
                                        <a:schemeClr val="tx2"/>
                                      </a:solidFill>
                                      <a:latin typeface="Cambria Math"/>
                                    </a:rPr>
                                    <m:t>𝑩</m:t>
                                  </m:r>
                                </m:e>
                                <m:sub>
                                  <m:r>
                                    <a:rPr lang="en-US" b="1" i="1">
                                      <a:solidFill>
                                        <a:schemeClr val="tx2"/>
                                      </a:solidFill>
                                      <a:latin typeface="Cambria Math"/>
                                    </a:rPr>
                                    <m:t>𝑵</m:t>
                                  </m:r>
                                </m:sub>
                              </m:sSub>
                              <m:sSub>
                                <m:sSubPr>
                                  <m:ctrlPr>
                                    <a:rPr lang="it-IT" b="1" i="1">
                                      <a:solidFill>
                                        <a:schemeClr val="tx2"/>
                                      </a:solidFill>
                                      <a:latin typeface="Cambria Math"/>
                                    </a:rPr>
                                  </m:ctrlPr>
                                </m:sSubPr>
                                <m:e>
                                  <m:r>
                                    <a:rPr lang="en-US" b="1" i="1">
                                      <a:solidFill>
                                        <a:schemeClr val="tx2"/>
                                      </a:solidFill>
                                      <a:latin typeface="Cambria Math"/>
                                    </a:rPr>
                                    <m:t>𝑾</m:t>
                                  </m:r>
                                </m:e>
                                <m:sub>
                                  <m:r>
                                    <a:rPr lang="en-US" b="1" i="1">
                                      <a:solidFill>
                                        <a:schemeClr val="tx2"/>
                                      </a:solidFill>
                                      <a:latin typeface="Cambria Math"/>
                                    </a:rPr>
                                    <m:t>𝑵</m:t>
                                  </m:r>
                                </m:sub>
                              </m:sSub>
                            </m:e>
                          </m:eqArr>
                        </m:e>
                      </m:d>
                      <m:r>
                        <a:rPr lang="en-US" b="1" i="1">
                          <a:solidFill>
                            <a:schemeClr val="tx2"/>
                          </a:solidFill>
                          <a:latin typeface="Cambria Math"/>
                        </a:rPr>
                        <m:t>,</m:t>
                      </m:r>
                    </m:oMath>
                  </m:oMathPara>
                </a14:m>
                <a:endParaRPr lang="it-IT" dirty="0" smtClean="0">
                  <a:solidFill>
                    <a:schemeClr val="tx2"/>
                  </a:solidFill>
                  <a:latin typeface="Cambria" panose="02040503050406030204" pitchFamily="18" charset="0"/>
                </a:endParaRPr>
              </a:p>
              <a:p>
                <a:endParaRPr lang="it-IT" dirty="0">
                  <a:solidFill>
                    <a:schemeClr val="tx2"/>
                  </a:solidFill>
                  <a:latin typeface="Cambria"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𝟎</m:t>
                          </m:r>
                        </m:sub>
                      </m:sSub>
                      <m:r>
                        <a:rPr lang="en-US" b="1" i="1">
                          <a:solidFill>
                            <a:schemeClr val="tx2"/>
                          </a:solidFill>
                          <a:latin typeface="Cambria Math"/>
                        </a:rPr>
                        <m:t>=</m:t>
                      </m:r>
                      <m:d>
                        <m:dPr>
                          <m:ctrlPr>
                            <a:rPr lang="it-IT" b="1" i="1">
                              <a:solidFill>
                                <a:schemeClr val="tx2"/>
                              </a:solidFill>
                              <a:latin typeface="Cambria Math"/>
                            </a:rPr>
                          </m:ctrlPr>
                        </m:dPr>
                        <m:e>
                          <m:eqArr>
                            <m:eqArrPr>
                              <m:ctrlPr>
                                <a:rPr lang="it-IT" b="1" i="1">
                                  <a:solidFill>
                                    <a:schemeClr val="tx2"/>
                                  </a:solidFill>
                                  <a:latin typeface="Cambria Math"/>
                                </a:rPr>
                              </m:ctrlPr>
                            </m:eqArrPr>
                            <m:e>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𝟎𝟎</m:t>
                                  </m:r>
                                </m:sub>
                              </m:sSub>
                            </m:e>
                            <m:e>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𝟏𝟎</m:t>
                                  </m:r>
                                </m:sub>
                              </m:sSub>
                            </m:e>
                            <m:e>
                              <m:r>
                                <a:rPr lang="en-US" b="1" i="1">
                                  <a:solidFill>
                                    <a:schemeClr val="tx2"/>
                                  </a:solidFill>
                                  <a:latin typeface="Cambria Math"/>
                                </a:rPr>
                                <m:t>⋮</m:t>
                              </m:r>
                            </m:e>
                            <m:e>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𝑵</m:t>
                                  </m:r>
                                  <m:r>
                                    <a:rPr lang="en-US" b="1" i="1">
                                      <a:solidFill>
                                        <a:schemeClr val="tx2"/>
                                      </a:solidFill>
                                      <a:latin typeface="Cambria Math"/>
                                    </a:rPr>
                                    <m:t>𝟎</m:t>
                                  </m:r>
                                </m:sub>
                              </m:sSub>
                            </m:e>
                          </m:eqArr>
                        </m:e>
                      </m:d>
                      <m:r>
                        <a:rPr lang="en-US" b="1" i="1">
                          <a:solidFill>
                            <a:schemeClr val="tx2"/>
                          </a:solidFill>
                          <a:latin typeface="Cambria Math"/>
                        </a:rPr>
                        <m:t>, </m:t>
                      </m:r>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𝟏</m:t>
                          </m:r>
                        </m:sub>
                      </m:sSub>
                      <m:r>
                        <a:rPr lang="en-US" b="1" i="1">
                          <a:solidFill>
                            <a:schemeClr val="tx2"/>
                          </a:solidFill>
                          <a:latin typeface="Cambria Math"/>
                        </a:rPr>
                        <m:t>=</m:t>
                      </m:r>
                      <m:d>
                        <m:dPr>
                          <m:ctrlPr>
                            <a:rPr lang="it-IT" b="1" i="1">
                              <a:solidFill>
                                <a:schemeClr val="tx2"/>
                              </a:solidFill>
                              <a:latin typeface="Cambria Math"/>
                            </a:rPr>
                          </m:ctrlPr>
                        </m:dPr>
                        <m:e>
                          <m:eqArr>
                            <m:eqArrPr>
                              <m:ctrlPr>
                                <a:rPr lang="it-IT" b="1" i="1">
                                  <a:solidFill>
                                    <a:schemeClr val="tx2"/>
                                  </a:solidFill>
                                  <a:latin typeface="Cambria Math"/>
                                </a:rPr>
                              </m:ctrlPr>
                            </m:eqArrPr>
                            <m:e>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𝟎𝟏</m:t>
                                  </m:r>
                                </m:sub>
                              </m:sSub>
                            </m:e>
                            <m:e>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𝟏𝟏</m:t>
                                  </m:r>
                                </m:sub>
                              </m:sSub>
                            </m:e>
                            <m:e>
                              <m:r>
                                <a:rPr lang="en-US" b="1" i="1">
                                  <a:solidFill>
                                    <a:schemeClr val="tx2"/>
                                  </a:solidFill>
                                  <a:latin typeface="Cambria Math"/>
                                </a:rPr>
                                <m:t>⋮</m:t>
                              </m:r>
                            </m:e>
                            <m:e>
                              <m:sSub>
                                <m:sSubPr>
                                  <m:ctrlPr>
                                    <a:rPr lang="it-IT" b="1" i="1">
                                      <a:solidFill>
                                        <a:schemeClr val="tx2"/>
                                      </a:solidFill>
                                      <a:latin typeface="Cambria Math"/>
                                    </a:rPr>
                                  </m:ctrlPr>
                                </m:sSubPr>
                                <m:e>
                                  <m:r>
                                    <a:rPr lang="en-US" b="1" i="1">
                                      <a:solidFill>
                                        <a:schemeClr val="tx2"/>
                                      </a:solidFill>
                                      <a:latin typeface="Cambria Math"/>
                                    </a:rPr>
                                    <m:t>𝒂</m:t>
                                  </m:r>
                                </m:e>
                                <m:sub>
                                  <m:r>
                                    <a:rPr lang="en-US" b="1" i="1">
                                      <a:solidFill>
                                        <a:schemeClr val="tx2"/>
                                      </a:solidFill>
                                      <a:latin typeface="Cambria Math"/>
                                    </a:rPr>
                                    <m:t>𝑵</m:t>
                                  </m:r>
                                  <m:r>
                                    <a:rPr lang="en-US" b="1" i="1">
                                      <a:solidFill>
                                        <a:schemeClr val="tx2"/>
                                      </a:solidFill>
                                      <a:latin typeface="Cambria Math"/>
                                    </a:rPr>
                                    <m:t>𝟏</m:t>
                                  </m:r>
                                </m:sub>
                              </m:sSub>
                            </m:e>
                          </m:eqArr>
                        </m:e>
                      </m:d>
                      <m:r>
                        <a:rPr lang="en-US" b="1" i="1">
                          <a:solidFill>
                            <a:schemeClr val="tx2"/>
                          </a:solidFill>
                          <a:latin typeface="Cambria Math"/>
                        </a:rPr>
                        <m:t>, </m:t>
                      </m:r>
                      <m:sSub>
                        <m:sSubPr>
                          <m:ctrlPr>
                            <a:rPr lang="it-IT" b="1" i="1">
                              <a:solidFill>
                                <a:schemeClr val="tx2"/>
                              </a:solidFill>
                              <a:latin typeface="Cambria Math"/>
                            </a:rPr>
                          </m:ctrlPr>
                        </m:sSubPr>
                        <m:e>
                          <m:r>
                            <a:rPr lang="en-US" b="1" i="1">
                              <a:solidFill>
                                <a:schemeClr val="tx2"/>
                              </a:solidFill>
                              <a:latin typeface="Cambria Math"/>
                            </a:rPr>
                            <m:t>𝒖</m:t>
                          </m:r>
                        </m:e>
                        <m:sub>
                          <m:r>
                            <a:rPr lang="en-US" b="1" i="1">
                              <a:solidFill>
                                <a:schemeClr val="tx2"/>
                              </a:solidFill>
                              <a:latin typeface="Cambria Math"/>
                            </a:rPr>
                            <m:t>𝒕</m:t>
                          </m:r>
                        </m:sub>
                      </m:sSub>
                      <m:r>
                        <a:rPr lang="en-US" b="1" i="1">
                          <a:solidFill>
                            <a:schemeClr val="tx2"/>
                          </a:solidFill>
                          <a:latin typeface="Cambria Math"/>
                        </a:rPr>
                        <m:t>=</m:t>
                      </m:r>
                      <m:d>
                        <m:dPr>
                          <m:ctrlPr>
                            <a:rPr lang="it-IT" b="1" i="1">
                              <a:solidFill>
                                <a:schemeClr val="tx2"/>
                              </a:solidFill>
                              <a:latin typeface="Cambria Math"/>
                            </a:rPr>
                          </m:ctrlPr>
                        </m:dPr>
                        <m:e>
                          <m:eqArr>
                            <m:eqArrPr>
                              <m:ctrlPr>
                                <a:rPr lang="it-IT" b="1" i="1">
                                  <a:solidFill>
                                    <a:schemeClr val="tx2"/>
                                  </a:solidFill>
                                  <a:latin typeface="Cambria Math"/>
                                </a:rPr>
                              </m:ctrlPr>
                            </m:eqArrPr>
                            <m:e>
                              <m:sSub>
                                <m:sSubPr>
                                  <m:ctrlPr>
                                    <a:rPr lang="it-IT" b="1" i="1">
                                      <a:solidFill>
                                        <a:schemeClr val="tx2"/>
                                      </a:solidFill>
                                      <a:latin typeface="Cambria Math"/>
                                    </a:rPr>
                                  </m:ctrlPr>
                                </m:sSubPr>
                                <m:e>
                                  <m:r>
                                    <a:rPr lang="en-US" b="1" i="1">
                                      <a:solidFill>
                                        <a:schemeClr val="tx2"/>
                                      </a:solidFill>
                                      <a:latin typeface="Cambria Math"/>
                                    </a:rPr>
                                    <m:t>𝒖</m:t>
                                  </m:r>
                                </m:e>
                                <m:sub>
                                  <m:r>
                                    <a:rPr lang="en-US" b="1" i="1">
                                      <a:solidFill>
                                        <a:schemeClr val="tx2"/>
                                      </a:solidFill>
                                      <a:latin typeface="Cambria Math"/>
                                    </a:rPr>
                                    <m:t>𝟎</m:t>
                                  </m:r>
                                  <m:r>
                                    <a:rPr lang="en-US" b="1" i="1">
                                      <a:solidFill>
                                        <a:schemeClr val="tx2"/>
                                      </a:solidFill>
                                      <a:latin typeface="Cambria Math"/>
                                    </a:rPr>
                                    <m:t>𝒕</m:t>
                                  </m:r>
                                </m:sub>
                              </m:sSub>
                            </m:e>
                            <m:e>
                              <m:sSub>
                                <m:sSubPr>
                                  <m:ctrlPr>
                                    <a:rPr lang="it-IT" b="1" i="1">
                                      <a:solidFill>
                                        <a:schemeClr val="tx2"/>
                                      </a:solidFill>
                                      <a:latin typeface="Cambria Math"/>
                                    </a:rPr>
                                  </m:ctrlPr>
                                </m:sSubPr>
                                <m:e>
                                  <m:r>
                                    <a:rPr lang="en-US" b="1" i="1">
                                      <a:solidFill>
                                        <a:schemeClr val="tx2"/>
                                      </a:solidFill>
                                      <a:latin typeface="Cambria Math"/>
                                    </a:rPr>
                                    <m:t>𝒖</m:t>
                                  </m:r>
                                </m:e>
                                <m:sub>
                                  <m:r>
                                    <a:rPr lang="en-US" b="1" i="1">
                                      <a:solidFill>
                                        <a:schemeClr val="tx2"/>
                                      </a:solidFill>
                                      <a:latin typeface="Cambria Math"/>
                                    </a:rPr>
                                    <m:t>𝟏</m:t>
                                  </m:r>
                                  <m:r>
                                    <a:rPr lang="en-US" b="1" i="1">
                                      <a:solidFill>
                                        <a:schemeClr val="tx2"/>
                                      </a:solidFill>
                                      <a:latin typeface="Cambria Math"/>
                                    </a:rPr>
                                    <m:t>𝒕</m:t>
                                  </m:r>
                                </m:sub>
                              </m:sSub>
                            </m:e>
                            <m:e>
                              <m:r>
                                <a:rPr lang="en-US" b="1" i="1">
                                  <a:solidFill>
                                    <a:schemeClr val="tx2"/>
                                  </a:solidFill>
                                  <a:latin typeface="Cambria Math"/>
                                </a:rPr>
                                <m:t>⋮</m:t>
                              </m:r>
                            </m:e>
                            <m:e>
                              <m:sSub>
                                <m:sSubPr>
                                  <m:ctrlPr>
                                    <a:rPr lang="it-IT" b="1" i="1">
                                      <a:solidFill>
                                        <a:schemeClr val="tx2"/>
                                      </a:solidFill>
                                      <a:latin typeface="Cambria Math"/>
                                    </a:rPr>
                                  </m:ctrlPr>
                                </m:sSubPr>
                                <m:e>
                                  <m:r>
                                    <a:rPr lang="en-US" b="1" i="1">
                                      <a:solidFill>
                                        <a:schemeClr val="tx2"/>
                                      </a:solidFill>
                                      <a:latin typeface="Cambria Math"/>
                                    </a:rPr>
                                    <m:t>𝒖</m:t>
                                  </m:r>
                                </m:e>
                                <m:sub>
                                  <m:r>
                                    <a:rPr lang="en-US" b="1" i="1">
                                      <a:solidFill>
                                        <a:schemeClr val="tx2"/>
                                      </a:solidFill>
                                      <a:latin typeface="Cambria Math"/>
                                    </a:rPr>
                                    <m:t>𝑵𝒕</m:t>
                                  </m:r>
                                </m:sub>
                              </m:sSub>
                            </m:e>
                          </m:eqArr>
                        </m:e>
                      </m:d>
                    </m:oMath>
                  </m:oMathPara>
                </a14:m>
                <a:endParaRPr lang="it-IT" dirty="0" smtClean="0">
                  <a:solidFill>
                    <a:schemeClr val="tx2"/>
                  </a:solidFill>
                  <a:latin typeface="Cambria" panose="02040503050406030204" pitchFamily="18" charset="0"/>
                </a:endParaRPr>
              </a:p>
              <a:p>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As </a:t>
                </a:r>
                <a:r>
                  <a:rPr lang="en-US" b="1" dirty="0">
                    <a:solidFill>
                      <a:schemeClr val="tx2"/>
                    </a:solidFill>
                    <a:latin typeface="Cambria" panose="02040503050406030204" pitchFamily="18" charset="0"/>
                  </a:rPr>
                  <a:t>G </a:t>
                </a:r>
                <a:r>
                  <a:rPr lang="en-US" dirty="0">
                    <a:solidFill>
                      <a:schemeClr val="tx2"/>
                    </a:solidFill>
                    <a:latin typeface="Cambria" panose="02040503050406030204" pitchFamily="18" charset="0"/>
                  </a:rPr>
                  <a:t>is a non-singular matrix that depends on trade weights and estimated parameters, </a:t>
                </a:r>
                <a:r>
                  <a:rPr lang="en-US" dirty="0" smtClean="0">
                    <a:solidFill>
                      <a:schemeClr val="tx2"/>
                    </a:solidFill>
                    <a:latin typeface="Cambria" panose="02040503050406030204" pitchFamily="18" charset="0"/>
                  </a:rPr>
                  <a:t>invert </a:t>
                </a:r>
                <a:r>
                  <a:rPr lang="en-US" dirty="0">
                    <a:solidFill>
                      <a:schemeClr val="tx2"/>
                    </a:solidFill>
                    <a:latin typeface="Cambria" panose="02040503050406030204" pitchFamily="18" charset="0"/>
                  </a:rPr>
                  <a:t>it to obtain the GVAR model in its reduced form</a:t>
                </a:r>
                <a:endParaRPr lang="it-IT" dirty="0">
                  <a:solidFill>
                    <a:schemeClr val="tx2"/>
                  </a:solidFill>
                  <a:latin typeface="Cambria" panose="02040503050406030204" pitchFamily="18" charset="0"/>
                </a:endParaRPr>
              </a:p>
              <a:p>
                <a:pPr algn="ctr"/>
                <a14:m>
                  <m:oMath xmlns:m="http://schemas.openxmlformats.org/officeDocument/2006/math">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𝒕</m:t>
                        </m:r>
                      </m:sub>
                    </m:sSub>
                    <m:r>
                      <a:rPr lang="en-US" b="1" i="1">
                        <a:solidFill>
                          <a:schemeClr val="tx2"/>
                        </a:solidFill>
                        <a:latin typeface="Cambria Math"/>
                      </a:rPr>
                      <m:t>= </m:t>
                    </m:r>
                    <m:sSub>
                      <m:sSubPr>
                        <m:ctrlPr>
                          <a:rPr lang="it-IT" b="1" i="1">
                            <a:solidFill>
                              <a:schemeClr val="tx2"/>
                            </a:solidFill>
                            <a:latin typeface="Cambria Math"/>
                          </a:rPr>
                        </m:ctrlPr>
                      </m:sSubPr>
                      <m:e>
                        <m:r>
                          <a:rPr lang="en-US" b="1" i="1">
                            <a:solidFill>
                              <a:schemeClr val="tx2"/>
                            </a:solidFill>
                            <a:latin typeface="Cambria Math"/>
                          </a:rPr>
                          <m:t>𝒃</m:t>
                        </m:r>
                      </m:e>
                      <m:sub>
                        <m:r>
                          <a:rPr lang="en-US" b="1" i="1">
                            <a:solidFill>
                              <a:schemeClr val="tx2"/>
                            </a:solidFill>
                            <a:latin typeface="Cambria Math"/>
                          </a:rPr>
                          <m:t>𝟎</m:t>
                        </m:r>
                      </m:sub>
                    </m:sSub>
                    <m:r>
                      <a:rPr lang="en-US" b="1" i="1">
                        <a:solidFill>
                          <a:schemeClr val="tx2"/>
                        </a:solidFill>
                        <a:latin typeface="Cambria Math"/>
                      </a:rPr>
                      <m:t>+</m:t>
                    </m:r>
                    <m:sSub>
                      <m:sSubPr>
                        <m:ctrlPr>
                          <a:rPr lang="it-IT" b="1" i="1">
                            <a:solidFill>
                              <a:schemeClr val="tx2"/>
                            </a:solidFill>
                            <a:latin typeface="Cambria Math"/>
                          </a:rPr>
                        </m:ctrlPr>
                      </m:sSubPr>
                      <m:e>
                        <m:r>
                          <a:rPr lang="en-US" b="1" i="1">
                            <a:solidFill>
                              <a:schemeClr val="tx2"/>
                            </a:solidFill>
                            <a:latin typeface="Cambria Math"/>
                          </a:rPr>
                          <m:t>𝒃</m:t>
                        </m:r>
                      </m:e>
                      <m:sub>
                        <m:r>
                          <a:rPr lang="en-US" b="1" i="1">
                            <a:solidFill>
                              <a:schemeClr val="tx2"/>
                            </a:solidFill>
                            <a:latin typeface="Cambria Math"/>
                          </a:rPr>
                          <m:t>𝟏</m:t>
                        </m:r>
                      </m:sub>
                    </m:sSub>
                    <m:r>
                      <a:rPr lang="en-US" b="1" i="1">
                        <a:solidFill>
                          <a:schemeClr val="tx2"/>
                        </a:solidFill>
                        <a:latin typeface="Cambria Math"/>
                      </a:rPr>
                      <m:t>𝒕</m:t>
                    </m:r>
                    <m:r>
                      <a:rPr lang="en-US" b="1" i="1">
                        <a:solidFill>
                          <a:schemeClr val="tx2"/>
                        </a:solidFill>
                        <a:latin typeface="Cambria Math"/>
                      </a:rPr>
                      <m:t>+</m:t>
                    </m:r>
                    <m:r>
                      <a:rPr lang="en-US" b="1" i="1">
                        <a:solidFill>
                          <a:schemeClr val="tx2"/>
                        </a:solidFill>
                        <a:latin typeface="Cambria Math"/>
                      </a:rPr>
                      <m:t>𝑭</m:t>
                    </m:r>
                    <m:sSub>
                      <m:sSubPr>
                        <m:ctrlPr>
                          <a:rPr lang="it-IT" b="1" i="1">
                            <a:solidFill>
                              <a:schemeClr val="tx2"/>
                            </a:solidFill>
                            <a:latin typeface="Cambria Math"/>
                          </a:rPr>
                        </m:ctrlPr>
                      </m:sSubPr>
                      <m:e>
                        <m:r>
                          <a:rPr lang="en-US" b="1" i="1">
                            <a:solidFill>
                              <a:schemeClr val="tx2"/>
                            </a:solidFill>
                            <a:latin typeface="Cambria Math"/>
                          </a:rPr>
                          <m:t>𝒙</m:t>
                        </m:r>
                      </m:e>
                      <m:sub>
                        <m:r>
                          <a:rPr lang="en-US" b="1" i="1">
                            <a:solidFill>
                              <a:schemeClr val="tx2"/>
                            </a:solidFill>
                            <a:latin typeface="Cambria Math"/>
                          </a:rPr>
                          <m:t>𝒕</m:t>
                        </m:r>
                        <m:r>
                          <a:rPr lang="en-US" b="1" i="1">
                            <a:solidFill>
                              <a:schemeClr val="tx2"/>
                            </a:solidFill>
                            <a:latin typeface="Cambria Math"/>
                          </a:rPr>
                          <m:t>−</m:t>
                        </m:r>
                        <m:r>
                          <a:rPr lang="en-US" b="1" i="1">
                            <a:solidFill>
                              <a:schemeClr val="tx2"/>
                            </a:solidFill>
                            <a:latin typeface="Cambria Math"/>
                          </a:rPr>
                          <m:t>𝟏</m:t>
                        </m:r>
                      </m:sub>
                    </m:sSub>
                    <m:r>
                      <a:rPr lang="en-US" b="1" i="1">
                        <a:solidFill>
                          <a:schemeClr val="tx2"/>
                        </a:solidFill>
                        <a:latin typeface="Cambria Math"/>
                      </a:rPr>
                      <m:t>+</m:t>
                    </m:r>
                    <m:sSub>
                      <m:sSubPr>
                        <m:ctrlPr>
                          <a:rPr lang="it-IT" b="1" i="1">
                            <a:solidFill>
                              <a:schemeClr val="tx2"/>
                            </a:solidFill>
                            <a:latin typeface="Cambria Math"/>
                          </a:rPr>
                        </m:ctrlPr>
                      </m:sSubPr>
                      <m:e>
                        <m:r>
                          <a:rPr lang="en-US" b="1" i="1">
                            <a:solidFill>
                              <a:schemeClr val="tx2"/>
                            </a:solidFill>
                            <a:latin typeface="Cambria Math"/>
                          </a:rPr>
                          <m:t>𝒗</m:t>
                        </m:r>
                      </m:e>
                      <m:sub>
                        <m:r>
                          <a:rPr lang="en-US" b="1" i="1">
                            <a:solidFill>
                              <a:schemeClr val="tx2"/>
                            </a:solidFill>
                            <a:latin typeface="Cambria Math"/>
                          </a:rPr>
                          <m:t>𝒕</m:t>
                        </m:r>
                      </m:sub>
                    </m:sSub>
                    <m:r>
                      <a:rPr lang="en-US" b="1" i="1">
                        <a:solidFill>
                          <a:schemeClr val="tx2"/>
                        </a:solidFill>
                        <a:latin typeface="Cambria Math"/>
                      </a:rPr>
                      <m:t> </m:t>
                    </m:r>
                  </m:oMath>
                </a14:m>
                <a:r>
                  <a:rPr lang="en-GB" sz="1600" dirty="0" smtClean="0">
                    <a:solidFill>
                      <a:schemeClr val="tx2"/>
                    </a:solidFill>
                    <a:latin typeface="Cambria" pitchFamily="18" charset="0"/>
                  </a:rPr>
                  <a:t>           (9)</a:t>
                </a:r>
              </a:p>
              <a:p>
                <a:r>
                  <a:rPr lang="en-GB" sz="1600" dirty="0" smtClean="0">
                    <a:solidFill>
                      <a:schemeClr val="tx2"/>
                    </a:solidFill>
                    <a:latin typeface="Cambria" pitchFamily="18" charset="0"/>
                  </a:rPr>
                  <a:t>with</a:t>
                </a:r>
                <a:endParaRPr lang="it-IT" dirty="0">
                  <a:solidFill>
                    <a:schemeClr val="tx2"/>
                  </a:solidFill>
                  <a:latin typeface="Cambria" panose="02040503050406030204" pitchFamily="18" charset="0"/>
                </a:endParaRPr>
              </a:p>
              <a:p>
                <a:pPr/>
                <a14:m>
                  <m:oMathPara xmlns:m="http://schemas.openxmlformats.org/officeDocument/2006/math">
                    <m:oMathParaPr>
                      <m:jc m:val="centerGroup"/>
                    </m:oMathParaPr>
                    <m:oMath xmlns:m="http://schemas.openxmlformats.org/officeDocument/2006/math">
                      <m:r>
                        <a:rPr lang="en-US">
                          <a:solidFill>
                            <a:schemeClr val="tx2"/>
                          </a:solidFill>
                          <a:latin typeface="Cambria Math"/>
                        </a:rPr>
                        <m:t>  </m:t>
                      </m:r>
                      <m:sSub>
                        <m:sSubPr>
                          <m:ctrlPr>
                            <a:rPr lang="it-IT" i="1">
                              <a:solidFill>
                                <a:schemeClr val="tx2"/>
                              </a:solidFill>
                              <a:latin typeface="Cambria Math"/>
                            </a:rPr>
                          </m:ctrlPr>
                        </m:sSubPr>
                        <m:e>
                          <m:r>
                            <a:rPr lang="en-US">
                              <a:solidFill>
                                <a:schemeClr val="tx2"/>
                              </a:solidFill>
                              <a:latin typeface="Cambria Math"/>
                            </a:rPr>
                            <m:t>𝒃</m:t>
                          </m:r>
                        </m:e>
                        <m:sub>
                          <m:r>
                            <a:rPr lang="en-US">
                              <a:solidFill>
                                <a:schemeClr val="tx2"/>
                              </a:solidFill>
                              <a:latin typeface="Cambria Math"/>
                            </a:rPr>
                            <m:t>𝟎</m:t>
                          </m:r>
                        </m:sub>
                      </m:sSub>
                      <m:r>
                        <a:rPr lang="en-US">
                          <a:solidFill>
                            <a:schemeClr val="tx2"/>
                          </a:solidFill>
                          <a:latin typeface="Cambria Math"/>
                        </a:rPr>
                        <m:t>=</m:t>
                      </m:r>
                      <m:sSup>
                        <m:sSupPr>
                          <m:ctrlPr>
                            <a:rPr lang="it-IT" i="1">
                              <a:solidFill>
                                <a:schemeClr val="tx2"/>
                              </a:solidFill>
                              <a:latin typeface="Cambria Math"/>
                            </a:rPr>
                          </m:ctrlPr>
                        </m:sSupPr>
                        <m:e>
                          <m:r>
                            <a:rPr lang="en-US">
                              <a:solidFill>
                                <a:schemeClr val="tx2"/>
                              </a:solidFill>
                              <a:latin typeface="Cambria Math"/>
                            </a:rPr>
                            <m:t>𝑮</m:t>
                          </m:r>
                        </m:e>
                        <m:sup>
                          <m:r>
                            <a:rPr lang="en-US">
                              <a:solidFill>
                                <a:schemeClr val="tx2"/>
                              </a:solidFill>
                              <a:latin typeface="Cambria Math"/>
                            </a:rPr>
                            <m:t>−</m:t>
                          </m:r>
                          <m:r>
                            <a:rPr lang="en-US">
                              <a:solidFill>
                                <a:schemeClr val="tx2"/>
                              </a:solidFill>
                              <a:latin typeface="Cambria Math"/>
                            </a:rPr>
                            <m:t>𝟏</m:t>
                          </m:r>
                        </m:sup>
                      </m:sSup>
                      <m:sSub>
                        <m:sSubPr>
                          <m:ctrlPr>
                            <a:rPr lang="it-IT" i="1">
                              <a:solidFill>
                                <a:schemeClr val="tx2"/>
                              </a:solidFill>
                              <a:latin typeface="Cambria Math"/>
                            </a:rPr>
                          </m:ctrlPr>
                        </m:sSubPr>
                        <m:e>
                          <m:r>
                            <a:rPr lang="en-US">
                              <a:solidFill>
                                <a:schemeClr val="tx2"/>
                              </a:solidFill>
                              <a:latin typeface="Cambria Math"/>
                            </a:rPr>
                            <m:t>𝒂</m:t>
                          </m:r>
                        </m:e>
                        <m:sub>
                          <m:r>
                            <a:rPr lang="en-US">
                              <a:solidFill>
                                <a:schemeClr val="tx2"/>
                              </a:solidFill>
                              <a:latin typeface="Cambria Math"/>
                            </a:rPr>
                            <m:t>𝟎</m:t>
                          </m:r>
                        </m:sub>
                      </m:sSub>
                      <m:r>
                        <a:rPr lang="en-US">
                          <a:solidFill>
                            <a:schemeClr val="tx2"/>
                          </a:solidFill>
                          <a:latin typeface="Cambria Math"/>
                        </a:rPr>
                        <m:t>,  </m:t>
                      </m:r>
                      <m:sSub>
                        <m:sSubPr>
                          <m:ctrlPr>
                            <a:rPr lang="it-IT" i="1">
                              <a:solidFill>
                                <a:schemeClr val="tx2"/>
                              </a:solidFill>
                              <a:latin typeface="Cambria Math"/>
                            </a:rPr>
                          </m:ctrlPr>
                        </m:sSubPr>
                        <m:e>
                          <m:r>
                            <a:rPr lang="en-US">
                              <a:solidFill>
                                <a:schemeClr val="tx2"/>
                              </a:solidFill>
                              <a:latin typeface="Cambria Math"/>
                            </a:rPr>
                            <m:t>𝒃</m:t>
                          </m:r>
                        </m:e>
                        <m:sub>
                          <m:r>
                            <a:rPr lang="en-US">
                              <a:solidFill>
                                <a:schemeClr val="tx2"/>
                              </a:solidFill>
                              <a:latin typeface="Cambria Math"/>
                            </a:rPr>
                            <m:t>𝟏</m:t>
                          </m:r>
                        </m:sub>
                      </m:sSub>
                      <m:r>
                        <a:rPr lang="en-US">
                          <a:solidFill>
                            <a:schemeClr val="tx2"/>
                          </a:solidFill>
                          <a:latin typeface="Cambria Math"/>
                        </a:rPr>
                        <m:t>=</m:t>
                      </m:r>
                      <m:sSup>
                        <m:sSupPr>
                          <m:ctrlPr>
                            <a:rPr lang="it-IT" i="1">
                              <a:solidFill>
                                <a:schemeClr val="tx2"/>
                              </a:solidFill>
                              <a:latin typeface="Cambria Math"/>
                            </a:rPr>
                          </m:ctrlPr>
                        </m:sSupPr>
                        <m:e>
                          <m:r>
                            <a:rPr lang="en-US">
                              <a:solidFill>
                                <a:schemeClr val="tx2"/>
                              </a:solidFill>
                              <a:latin typeface="Cambria Math"/>
                            </a:rPr>
                            <m:t>𝑮</m:t>
                          </m:r>
                        </m:e>
                        <m:sup>
                          <m:r>
                            <a:rPr lang="en-US">
                              <a:solidFill>
                                <a:schemeClr val="tx2"/>
                              </a:solidFill>
                              <a:latin typeface="Cambria Math"/>
                            </a:rPr>
                            <m:t>−</m:t>
                          </m:r>
                          <m:r>
                            <a:rPr lang="en-US">
                              <a:solidFill>
                                <a:schemeClr val="tx2"/>
                              </a:solidFill>
                              <a:latin typeface="Cambria Math"/>
                            </a:rPr>
                            <m:t>𝟏</m:t>
                          </m:r>
                        </m:sup>
                      </m:sSup>
                      <m:sSub>
                        <m:sSubPr>
                          <m:ctrlPr>
                            <a:rPr lang="it-IT" i="1">
                              <a:solidFill>
                                <a:schemeClr val="tx2"/>
                              </a:solidFill>
                              <a:latin typeface="Cambria Math"/>
                            </a:rPr>
                          </m:ctrlPr>
                        </m:sSubPr>
                        <m:e>
                          <m:r>
                            <a:rPr lang="en-US">
                              <a:solidFill>
                                <a:schemeClr val="tx2"/>
                              </a:solidFill>
                              <a:latin typeface="Cambria Math"/>
                            </a:rPr>
                            <m:t>𝒂</m:t>
                          </m:r>
                        </m:e>
                        <m:sub>
                          <m:r>
                            <a:rPr lang="en-US">
                              <a:solidFill>
                                <a:schemeClr val="tx2"/>
                              </a:solidFill>
                              <a:latin typeface="Cambria Math"/>
                            </a:rPr>
                            <m:t>𝟏</m:t>
                          </m:r>
                        </m:sub>
                      </m:sSub>
                      <m:r>
                        <a:rPr lang="en-US">
                          <a:solidFill>
                            <a:schemeClr val="tx2"/>
                          </a:solidFill>
                          <a:latin typeface="Cambria Math"/>
                        </a:rPr>
                        <m:t>,  </m:t>
                      </m:r>
                      <m:r>
                        <a:rPr lang="en-US">
                          <a:solidFill>
                            <a:schemeClr val="tx2"/>
                          </a:solidFill>
                          <a:latin typeface="Cambria Math"/>
                        </a:rPr>
                        <m:t>𝑭</m:t>
                      </m:r>
                      <m:r>
                        <a:rPr lang="en-US">
                          <a:solidFill>
                            <a:schemeClr val="tx2"/>
                          </a:solidFill>
                          <a:latin typeface="Cambria Math"/>
                        </a:rPr>
                        <m:t>=</m:t>
                      </m:r>
                      <m:sSup>
                        <m:sSupPr>
                          <m:ctrlPr>
                            <a:rPr lang="it-IT" i="1">
                              <a:solidFill>
                                <a:schemeClr val="tx2"/>
                              </a:solidFill>
                              <a:latin typeface="Cambria Math"/>
                            </a:rPr>
                          </m:ctrlPr>
                        </m:sSupPr>
                        <m:e>
                          <m:r>
                            <a:rPr lang="en-US">
                              <a:solidFill>
                                <a:schemeClr val="tx2"/>
                              </a:solidFill>
                              <a:latin typeface="Cambria Math"/>
                            </a:rPr>
                            <m:t>𝑮</m:t>
                          </m:r>
                        </m:e>
                        <m:sup>
                          <m:r>
                            <a:rPr lang="en-US">
                              <a:solidFill>
                                <a:schemeClr val="tx2"/>
                              </a:solidFill>
                              <a:latin typeface="Cambria Math"/>
                            </a:rPr>
                            <m:t>−</m:t>
                          </m:r>
                          <m:r>
                            <a:rPr lang="en-US">
                              <a:solidFill>
                                <a:schemeClr val="tx2"/>
                              </a:solidFill>
                              <a:latin typeface="Cambria Math"/>
                            </a:rPr>
                            <m:t>𝟏</m:t>
                          </m:r>
                        </m:sup>
                      </m:sSup>
                      <m:r>
                        <a:rPr lang="en-US">
                          <a:solidFill>
                            <a:schemeClr val="tx2"/>
                          </a:solidFill>
                          <a:latin typeface="Cambria Math"/>
                        </a:rPr>
                        <m:t>𝑯</m:t>
                      </m:r>
                      <m:r>
                        <a:rPr lang="en-US">
                          <a:solidFill>
                            <a:schemeClr val="tx2"/>
                          </a:solidFill>
                          <a:latin typeface="Cambria Math"/>
                        </a:rPr>
                        <m:t>,  </m:t>
                      </m:r>
                      <m:sSub>
                        <m:sSubPr>
                          <m:ctrlPr>
                            <a:rPr lang="it-IT" i="1">
                              <a:solidFill>
                                <a:schemeClr val="tx2"/>
                              </a:solidFill>
                              <a:latin typeface="Cambria Math"/>
                            </a:rPr>
                          </m:ctrlPr>
                        </m:sSubPr>
                        <m:e>
                          <m:r>
                            <a:rPr lang="en-US">
                              <a:solidFill>
                                <a:schemeClr val="tx2"/>
                              </a:solidFill>
                              <a:latin typeface="Cambria Math"/>
                            </a:rPr>
                            <m:t>𝒗</m:t>
                          </m:r>
                        </m:e>
                        <m:sub>
                          <m:r>
                            <a:rPr lang="en-US">
                              <a:solidFill>
                                <a:schemeClr val="tx2"/>
                              </a:solidFill>
                              <a:latin typeface="Cambria Math"/>
                            </a:rPr>
                            <m:t>𝒕</m:t>
                          </m:r>
                        </m:sub>
                      </m:sSub>
                      <m:r>
                        <a:rPr lang="en-US">
                          <a:solidFill>
                            <a:schemeClr val="tx2"/>
                          </a:solidFill>
                          <a:latin typeface="Cambria Math"/>
                        </a:rPr>
                        <m:t>=</m:t>
                      </m:r>
                      <m:sSup>
                        <m:sSupPr>
                          <m:ctrlPr>
                            <a:rPr lang="it-IT" i="1">
                              <a:solidFill>
                                <a:schemeClr val="tx2"/>
                              </a:solidFill>
                              <a:latin typeface="Cambria Math"/>
                            </a:rPr>
                          </m:ctrlPr>
                        </m:sSupPr>
                        <m:e>
                          <m:r>
                            <a:rPr lang="en-US">
                              <a:solidFill>
                                <a:schemeClr val="tx2"/>
                              </a:solidFill>
                              <a:latin typeface="Cambria Math"/>
                            </a:rPr>
                            <m:t>𝑮</m:t>
                          </m:r>
                        </m:e>
                        <m:sup>
                          <m:r>
                            <a:rPr lang="en-US">
                              <a:solidFill>
                                <a:schemeClr val="tx2"/>
                              </a:solidFill>
                              <a:latin typeface="Cambria Math"/>
                            </a:rPr>
                            <m:t>−</m:t>
                          </m:r>
                          <m:r>
                            <a:rPr lang="en-US">
                              <a:solidFill>
                                <a:schemeClr val="tx2"/>
                              </a:solidFill>
                              <a:latin typeface="Cambria Math"/>
                            </a:rPr>
                            <m:t>𝟏</m:t>
                          </m:r>
                        </m:sup>
                      </m:sSup>
                      <m:sSub>
                        <m:sSubPr>
                          <m:ctrlPr>
                            <a:rPr lang="it-IT" i="1">
                              <a:solidFill>
                                <a:schemeClr val="tx2"/>
                              </a:solidFill>
                              <a:latin typeface="Cambria Math"/>
                            </a:rPr>
                          </m:ctrlPr>
                        </m:sSubPr>
                        <m:e>
                          <m:r>
                            <a:rPr lang="en-US">
                              <a:solidFill>
                                <a:schemeClr val="tx2"/>
                              </a:solidFill>
                              <a:latin typeface="Cambria Math"/>
                            </a:rPr>
                            <m:t>𝒖</m:t>
                          </m:r>
                        </m:e>
                        <m:sub>
                          <m:r>
                            <a:rPr lang="en-US">
                              <a:solidFill>
                                <a:schemeClr val="tx2"/>
                              </a:solidFill>
                              <a:latin typeface="Cambria Math"/>
                            </a:rPr>
                            <m:t>𝒕</m:t>
                          </m:r>
                        </m:sub>
                      </m:sSub>
                      <m:r>
                        <a:rPr lang="en-US">
                          <a:solidFill>
                            <a:schemeClr val="tx2"/>
                          </a:solidFill>
                          <a:latin typeface="Cambria Math"/>
                        </a:rPr>
                        <m:t>  </m:t>
                      </m:r>
                    </m:oMath>
                  </m:oMathPara>
                </a14:m>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Eq.(9) can be solved recursively. The variance - covariance matrix of the GVAR is retrieved from the country-specific reduced-form residuals </a:t>
                </a:r>
                <a:r>
                  <a:rPr lang="en-US" dirty="0" err="1" smtClean="0">
                    <a:solidFill>
                      <a:schemeClr val="tx2"/>
                    </a:solidFill>
                    <a:latin typeface="Cambria" panose="02040503050406030204" pitchFamily="18" charset="0"/>
                  </a:rPr>
                  <a:t>v</a:t>
                </a:r>
                <a:r>
                  <a:rPr lang="en-US" sz="1200" dirty="0" err="1" smtClean="0">
                    <a:solidFill>
                      <a:schemeClr val="tx2"/>
                    </a:solidFill>
                    <a:latin typeface="Cambria" panose="02040503050406030204" pitchFamily="18" charset="0"/>
                  </a:rPr>
                  <a:t>it</a:t>
                </a:r>
                <a:endParaRPr lang="it-IT" dirty="0">
                  <a:solidFill>
                    <a:schemeClr val="tx2"/>
                  </a:solidFill>
                  <a:latin typeface="Cambria" panose="02040503050406030204" pitchFamily="18" charset="0"/>
                </a:endParaRPr>
              </a:p>
              <a:p>
                <a:pPr/>
                <a14:m>
                  <m:oMathPara xmlns:m="http://schemas.openxmlformats.org/officeDocument/2006/math">
                    <m:oMathParaPr>
                      <m:jc m:val="centerGroup"/>
                    </m:oMathParaPr>
                    <m:oMath xmlns:m="http://schemas.openxmlformats.org/officeDocument/2006/math">
                      <m:sSup>
                        <m:sSupPr>
                          <m:ctrlPr>
                            <a:rPr lang="it-IT" i="1">
                              <a:solidFill>
                                <a:schemeClr val="tx2"/>
                              </a:solidFill>
                              <a:latin typeface="Cambria Math"/>
                            </a:rPr>
                          </m:ctrlPr>
                        </m:sSupPr>
                        <m:e>
                          <m:r>
                            <m:rPr>
                              <m:sty m:val="p"/>
                            </m:rPr>
                            <a:rPr lang="en-US">
                              <a:solidFill>
                                <a:schemeClr val="tx2"/>
                              </a:solidFill>
                              <a:latin typeface="Cambria Math"/>
                            </a:rPr>
                            <m:t>Σ</m:t>
                          </m:r>
                        </m:e>
                        <m:sup>
                          <m:r>
                            <a:rPr lang="en-US">
                              <a:solidFill>
                                <a:schemeClr val="tx2"/>
                              </a:solidFill>
                              <a:latin typeface="Cambria Math"/>
                            </a:rPr>
                            <m:t>𝑣</m:t>
                          </m:r>
                        </m:sup>
                      </m:sSup>
                      <m:r>
                        <a:rPr lang="en-US">
                          <a:solidFill>
                            <a:schemeClr val="tx2"/>
                          </a:solidFill>
                          <a:latin typeface="Cambria Math"/>
                        </a:rPr>
                        <m:t>=</m:t>
                      </m:r>
                      <m:d>
                        <m:dPr>
                          <m:begChr m:val="["/>
                          <m:endChr m:val="]"/>
                          <m:ctrlPr>
                            <a:rPr lang="it-IT" i="1">
                              <a:solidFill>
                                <a:schemeClr val="tx2"/>
                              </a:solidFill>
                              <a:latin typeface="Cambria Math"/>
                            </a:rPr>
                          </m:ctrlPr>
                        </m:dPr>
                        <m:e>
                          <m:m>
                            <m:mPr>
                              <m:mcs>
                                <m:mc>
                                  <m:mcPr>
                                    <m:count m:val="3"/>
                                    <m:mcJc m:val="center"/>
                                  </m:mcPr>
                                </m:mc>
                              </m:mcs>
                              <m:ctrlPr>
                                <a:rPr lang="it-IT" i="1">
                                  <a:solidFill>
                                    <a:schemeClr val="tx2"/>
                                  </a:solidFill>
                                  <a:latin typeface="Cambria Math"/>
                                </a:rPr>
                              </m:ctrlPr>
                            </m:mPr>
                            <m:mr>
                              <m:e>
                                <m:sSubSup>
                                  <m:sSubSupPr>
                                    <m:ctrlPr>
                                      <a:rPr lang="it-IT" i="1">
                                        <a:solidFill>
                                          <a:schemeClr val="tx2"/>
                                        </a:solidFill>
                                        <a:latin typeface="Cambria Math"/>
                                      </a:rPr>
                                    </m:ctrlPr>
                                  </m:sSubSupPr>
                                  <m:e>
                                    <m:r>
                                      <m:rPr>
                                        <m:sty m:val="p"/>
                                      </m:rPr>
                                      <a:rPr lang="en-US">
                                        <a:solidFill>
                                          <a:schemeClr val="tx2"/>
                                        </a:solidFill>
                                        <a:latin typeface="Cambria Math"/>
                                      </a:rPr>
                                      <m:t>Σ</m:t>
                                    </m:r>
                                  </m:e>
                                  <m:sub>
                                    <m:r>
                                      <a:rPr lang="en-US">
                                        <a:solidFill>
                                          <a:schemeClr val="tx2"/>
                                        </a:solidFill>
                                        <a:latin typeface="Cambria Math"/>
                                      </a:rPr>
                                      <m:t>0</m:t>
                                    </m:r>
                                  </m:sub>
                                  <m:sup>
                                    <m:r>
                                      <a:rPr lang="en-US">
                                        <a:solidFill>
                                          <a:schemeClr val="tx2"/>
                                        </a:solidFill>
                                        <a:latin typeface="Cambria Math"/>
                                      </a:rPr>
                                      <m:t>𝑣</m:t>
                                    </m:r>
                                  </m:sup>
                                </m:sSubSup>
                              </m:e>
                              <m:e>
                                <m:r>
                                  <a:rPr lang="en-US">
                                    <a:solidFill>
                                      <a:schemeClr val="tx2"/>
                                    </a:solidFill>
                                    <a:latin typeface="Cambria Math"/>
                                  </a:rPr>
                                  <m:t>…</m:t>
                                </m:r>
                              </m:e>
                              <m:e>
                                <m:sSubSup>
                                  <m:sSubSupPr>
                                    <m:ctrlPr>
                                      <a:rPr lang="it-IT" i="1">
                                        <a:solidFill>
                                          <a:schemeClr val="tx2"/>
                                        </a:solidFill>
                                        <a:latin typeface="Cambria Math"/>
                                      </a:rPr>
                                    </m:ctrlPr>
                                  </m:sSubSupPr>
                                  <m:e>
                                    <m:r>
                                      <m:rPr>
                                        <m:sty m:val="p"/>
                                      </m:rPr>
                                      <a:rPr lang="en-US">
                                        <a:solidFill>
                                          <a:schemeClr val="tx2"/>
                                        </a:solidFill>
                                        <a:latin typeface="Cambria Math"/>
                                      </a:rPr>
                                      <m:t>Σ</m:t>
                                    </m:r>
                                  </m:e>
                                  <m:sub>
                                    <m:r>
                                      <a:rPr lang="en-US">
                                        <a:solidFill>
                                          <a:schemeClr val="tx2"/>
                                        </a:solidFill>
                                        <a:latin typeface="Cambria Math"/>
                                      </a:rPr>
                                      <m:t>0,</m:t>
                                    </m:r>
                                    <m:r>
                                      <a:rPr lang="en-US">
                                        <a:solidFill>
                                          <a:schemeClr val="tx2"/>
                                        </a:solidFill>
                                        <a:latin typeface="Cambria Math"/>
                                      </a:rPr>
                                      <m:t>𝑁</m:t>
                                    </m:r>
                                  </m:sub>
                                  <m:sup>
                                    <m:r>
                                      <a:rPr lang="en-US">
                                        <a:solidFill>
                                          <a:schemeClr val="tx2"/>
                                        </a:solidFill>
                                        <a:latin typeface="Cambria Math"/>
                                      </a:rPr>
                                      <m:t>𝑣</m:t>
                                    </m:r>
                                  </m:sup>
                                </m:sSubSup>
                              </m:e>
                            </m:mr>
                            <m:mr>
                              <m:e>
                                <m:r>
                                  <a:rPr lang="en-US">
                                    <a:solidFill>
                                      <a:schemeClr val="tx2"/>
                                    </a:solidFill>
                                    <a:latin typeface="Cambria Math"/>
                                  </a:rPr>
                                  <m:t>…</m:t>
                                </m:r>
                              </m:e>
                              <m:e>
                                <m:r>
                                  <a:rPr lang="en-US">
                                    <a:solidFill>
                                      <a:schemeClr val="tx2"/>
                                    </a:solidFill>
                                    <a:latin typeface="Cambria Math"/>
                                  </a:rPr>
                                  <m:t>…</m:t>
                                </m:r>
                              </m:e>
                              <m:e>
                                <m:r>
                                  <a:rPr lang="en-US">
                                    <a:solidFill>
                                      <a:schemeClr val="tx2"/>
                                    </a:solidFill>
                                    <a:latin typeface="Cambria Math"/>
                                  </a:rPr>
                                  <m:t>…</m:t>
                                </m:r>
                              </m:e>
                            </m:mr>
                            <m:mr>
                              <m:e>
                                <m:sSubSup>
                                  <m:sSubSupPr>
                                    <m:ctrlPr>
                                      <a:rPr lang="it-IT" i="1">
                                        <a:solidFill>
                                          <a:schemeClr val="tx2"/>
                                        </a:solidFill>
                                        <a:latin typeface="Cambria Math"/>
                                      </a:rPr>
                                    </m:ctrlPr>
                                  </m:sSubSupPr>
                                  <m:e>
                                    <m:r>
                                      <m:rPr>
                                        <m:sty m:val="p"/>
                                      </m:rPr>
                                      <a:rPr lang="en-US">
                                        <a:solidFill>
                                          <a:schemeClr val="tx2"/>
                                        </a:solidFill>
                                        <a:latin typeface="Cambria Math"/>
                                      </a:rPr>
                                      <m:t>Σ</m:t>
                                    </m:r>
                                  </m:e>
                                  <m:sub>
                                    <m:r>
                                      <a:rPr lang="en-US">
                                        <a:solidFill>
                                          <a:schemeClr val="tx2"/>
                                        </a:solidFill>
                                        <a:latin typeface="Cambria Math"/>
                                      </a:rPr>
                                      <m:t>𝑁</m:t>
                                    </m:r>
                                    <m:r>
                                      <a:rPr lang="en-US">
                                        <a:solidFill>
                                          <a:schemeClr val="tx2"/>
                                        </a:solidFill>
                                        <a:latin typeface="Cambria Math"/>
                                      </a:rPr>
                                      <m:t>,0</m:t>
                                    </m:r>
                                  </m:sub>
                                  <m:sup>
                                    <m:r>
                                      <a:rPr lang="en-US">
                                        <a:solidFill>
                                          <a:schemeClr val="tx2"/>
                                        </a:solidFill>
                                        <a:latin typeface="Cambria Math"/>
                                      </a:rPr>
                                      <m:t>𝑣</m:t>
                                    </m:r>
                                  </m:sup>
                                </m:sSubSup>
                              </m:e>
                              <m:e>
                                <m:r>
                                  <a:rPr lang="en-US">
                                    <a:solidFill>
                                      <a:schemeClr val="tx2"/>
                                    </a:solidFill>
                                    <a:latin typeface="Cambria Math"/>
                                  </a:rPr>
                                  <m:t>…</m:t>
                                </m:r>
                              </m:e>
                              <m:e>
                                <m:sSubSup>
                                  <m:sSubSupPr>
                                    <m:ctrlPr>
                                      <a:rPr lang="it-IT" i="1">
                                        <a:solidFill>
                                          <a:schemeClr val="tx2"/>
                                        </a:solidFill>
                                        <a:latin typeface="Cambria Math"/>
                                      </a:rPr>
                                    </m:ctrlPr>
                                  </m:sSubSupPr>
                                  <m:e>
                                    <m:r>
                                      <m:rPr>
                                        <m:sty m:val="p"/>
                                      </m:rPr>
                                      <a:rPr lang="en-US">
                                        <a:solidFill>
                                          <a:schemeClr val="tx2"/>
                                        </a:solidFill>
                                        <a:latin typeface="Cambria Math"/>
                                      </a:rPr>
                                      <m:t>Σ</m:t>
                                    </m:r>
                                  </m:e>
                                  <m:sub>
                                    <m:r>
                                      <a:rPr lang="en-US">
                                        <a:solidFill>
                                          <a:schemeClr val="tx2"/>
                                        </a:solidFill>
                                        <a:latin typeface="Cambria Math"/>
                                      </a:rPr>
                                      <m:t>𝑁</m:t>
                                    </m:r>
                                  </m:sub>
                                  <m:sup>
                                    <m:r>
                                      <a:rPr lang="en-US">
                                        <a:solidFill>
                                          <a:schemeClr val="tx2"/>
                                        </a:solidFill>
                                        <a:latin typeface="Cambria Math"/>
                                      </a:rPr>
                                      <m:t>𝑣</m:t>
                                    </m:r>
                                  </m:sup>
                                </m:sSubSup>
                              </m:e>
                            </m:mr>
                          </m:m>
                        </m:e>
                      </m:d>
                      <m:r>
                        <a:rPr lang="en-US">
                          <a:solidFill>
                            <a:schemeClr val="tx2"/>
                          </a:solidFill>
                          <a:latin typeface="Cambria Math"/>
                        </a:rPr>
                        <m:t>                                                                               (10)</m:t>
                      </m:r>
                    </m:oMath>
                  </m:oMathPara>
                </a14:m>
                <a:endParaRPr lang="it-IT" dirty="0">
                  <a:solidFill>
                    <a:schemeClr val="tx2"/>
                  </a:solidFill>
                  <a:latin typeface="Cambria" panose="02040503050406030204" pitchFamily="18" charset="0"/>
                </a:endParaRPr>
              </a:p>
              <a:p>
                <a:r>
                  <a:rPr lang="en-US" dirty="0">
                    <a:solidFill>
                      <a:schemeClr val="tx2"/>
                    </a:solidFill>
                    <a:latin typeface="Cambria" panose="02040503050406030204" pitchFamily="18" charset="0"/>
                  </a:rPr>
                  <a:t>with </a:t>
                </a:r>
                <a14:m>
                  <m:oMath xmlns:m="http://schemas.openxmlformats.org/officeDocument/2006/math">
                    <m:sSubSup>
                      <m:sSubSupPr>
                        <m:ctrlPr>
                          <a:rPr lang="it-IT" i="1">
                            <a:solidFill>
                              <a:schemeClr val="tx2"/>
                            </a:solidFill>
                            <a:latin typeface="Cambria Math"/>
                          </a:rPr>
                        </m:ctrlPr>
                      </m:sSubSupPr>
                      <m:e>
                        <m:r>
                          <m:rPr>
                            <m:sty m:val="p"/>
                          </m:rPr>
                          <a:rPr lang="en-US">
                            <a:solidFill>
                              <a:schemeClr val="tx2"/>
                            </a:solidFill>
                            <a:latin typeface="Cambria Math"/>
                          </a:rPr>
                          <m:t>Σ</m:t>
                        </m:r>
                      </m:e>
                      <m:sub>
                        <m:r>
                          <a:rPr lang="en-US">
                            <a:solidFill>
                              <a:schemeClr val="tx2"/>
                            </a:solidFill>
                            <a:latin typeface="Cambria Math"/>
                          </a:rPr>
                          <m:t>𝑖</m:t>
                        </m:r>
                        <m:r>
                          <a:rPr lang="en-US">
                            <a:solidFill>
                              <a:schemeClr val="tx2"/>
                            </a:solidFill>
                            <a:latin typeface="Cambria Math"/>
                          </a:rPr>
                          <m:t>,</m:t>
                        </m:r>
                        <m:r>
                          <a:rPr lang="en-US">
                            <a:solidFill>
                              <a:schemeClr val="tx2"/>
                            </a:solidFill>
                            <a:latin typeface="Cambria Math"/>
                          </a:rPr>
                          <m:t>𝑗</m:t>
                        </m:r>
                      </m:sub>
                      <m:sup>
                        <m:r>
                          <a:rPr lang="en-US">
                            <a:solidFill>
                              <a:schemeClr val="tx2"/>
                            </a:solidFill>
                            <a:latin typeface="Cambria Math"/>
                          </a:rPr>
                          <m:t>𝑣</m:t>
                        </m:r>
                      </m:sup>
                    </m:sSubSup>
                  </m:oMath>
                </a14:m>
                <a:r>
                  <a:rPr lang="en-US" dirty="0">
                    <a:solidFill>
                      <a:schemeClr val="tx2"/>
                    </a:solidFill>
                    <a:latin typeface="Cambria" panose="02040503050406030204" pitchFamily="18" charset="0"/>
                  </a:rPr>
                  <a:t> and </a:t>
                </a:r>
                <a14:m>
                  <m:oMath xmlns:m="http://schemas.openxmlformats.org/officeDocument/2006/math">
                    <m:sSubSup>
                      <m:sSubSupPr>
                        <m:ctrlPr>
                          <a:rPr lang="it-IT" i="1">
                            <a:solidFill>
                              <a:schemeClr val="tx2"/>
                            </a:solidFill>
                            <a:latin typeface="Cambria Math"/>
                          </a:rPr>
                        </m:ctrlPr>
                      </m:sSubSupPr>
                      <m:e>
                        <m:r>
                          <m:rPr>
                            <m:sty m:val="p"/>
                          </m:rPr>
                          <a:rPr lang="en-US">
                            <a:solidFill>
                              <a:schemeClr val="tx2"/>
                            </a:solidFill>
                            <a:latin typeface="Cambria Math"/>
                          </a:rPr>
                          <m:t>Σ</m:t>
                        </m:r>
                      </m:e>
                      <m:sub>
                        <m:r>
                          <a:rPr lang="en-US">
                            <a:solidFill>
                              <a:schemeClr val="tx2"/>
                            </a:solidFill>
                            <a:latin typeface="Cambria Math"/>
                          </a:rPr>
                          <m:t>𝑖</m:t>
                        </m:r>
                      </m:sub>
                      <m:sup>
                        <m:r>
                          <a:rPr lang="en-US">
                            <a:solidFill>
                              <a:schemeClr val="tx2"/>
                            </a:solidFill>
                            <a:latin typeface="Cambria Math"/>
                          </a:rPr>
                          <m:t>𝑣</m:t>
                        </m:r>
                        <m:r>
                          <a:rPr lang="en-US">
                            <a:solidFill>
                              <a:schemeClr val="tx2"/>
                            </a:solidFill>
                            <a:latin typeface="Cambria Math"/>
                          </a:rPr>
                          <m:t> </m:t>
                        </m:r>
                      </m:sup>
                    </m:sSubSup>
                  </m:oMath>
                </a14:m>
                <a:r>
                  <a:rPr lang="en-US" dirty="0">
                    <a:solidFill>
                      <a:schemeClr val="tx2"/>
                    </a:solidFill>
                    <a:latin typeface="Cambria" panose="02040503050406030204" pitchFamily="18" charset="0"/>
                  </a:rPr>
                  <a:t>being, respectively, the sample covariance matrix between country </a:t>
                </a:r>
                <a:r>
                  <a:rPr lang="en-US" i="1" dirty="0" err="1">
                    <a:solidFill>
                      <a:schemeClr val="tx2"/>
                    </a:solidFill>
                    <a:latin typeface="Cambria" panose="02040503050406030204" pitchFamily="18" charset="0"/>
                  </a:rPr>
                  <a:t>i</a:t>
                </a:r>
                <a:r>
                  <a:rPr lang="en-US" dirty="0">
                    <a:solidFill>
                      <a:schemeClr val="tx2"/>
                    </a:solidFill>
                    <a:latin typeface="Cambria" panose="02040503050406030204" pitchFamily="18" charset="0"/>
                  </a:rPr>
                  <a:t> and country </a:t>
                </a:r>
                <a:r>
                  <a:rPr lang="en-US" i="1" dirty="0">
                    <a:solidFill>
                      <a:schemeClr val="tx2"/>
                    </a:solidFill>
                    <a:latin typeface="Cambria" panose="02040503050406030204" pitchFamily="18" charset="0"/>
                  </a:rPr>
                  <a:t>j</a:t>
                </a:r>
                <a:r>
                  <a:rPr lang="en-US" dirty="0">
                    <a:solidFill>
                      <a:schemeClr val="tx2"/>
                    </a:solidFill>
                    <a:latin typeface="Cambria" panose="02040503050406030204" pitchFamily="18" charset="0"/>
                  </a:rPr>
                  <a:t>, and the sample covariance matrix of country </a:t>
                </a:r>
                <a:r>
                  <a:rPr lang="en-US" i="1" dirty="0" err="1">
                    <a:solidFill>
                      <a:schemeClr val="tx2"/>
                    </a:solidFill>
                    <a:latin typeface="Cambria" panose="02040503050406030204" pitchFamily="18" charset="0"/>
                  </a:rPr>
                  <a:t>i</a:t>
                </a:r>
                <a:r>
                  <a:rPr lang="en-US" dirty="0">
                    <a:solidFill>
                      <a:schemeClr val="tx2"/>
                    </a:solidFill>
                    <a:latin typeface="Cambria" panose="02040503050406030204" pitchFamily="18" charset="0"/>
                  </a:rPr>
                  <a:t>.</a:t>
                </a:r>
                <a:endParaRPr lang="en-GB" dirty="0">
                  <a:solidFill>
                    <a:schemeClr val="tx2"/>
                  </a:solidFill>
                  <a:latin typeface="Cambria" panose="02040503050406030204" pitchFamily="18" charset="0"/>
                </a:endParaRPr>
              </a:p>
              <a:p>
                <a:endParaRPr lang="en-GB" sz="1600" dirty="0">
                  <a:solidFill>
                    <a:schemeClr val="tx1"/>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130424" y="257527"/>
                <a:ext cx="8640000" cy="6555321"/>
              </a:xfrm>
              <a:prstGeom prst="rect">
                <a:avLst/>
              </a:prstGeom>
              <a:blipFill rotWithShape="1">
                <a:blip r:embed="rId3"/>
                <a:stretch>
                  <a:fillRect l="-353" t="-7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sp>
        <p:nvSpPr>
          <p:cNvPr id="3" name="Freccia a sinistra 2">
            <a:hlinkClick r:id="rId4" action="ppaction://hlinksldjump"/>
          </p:cNvPr>
          <p:cNvSpPr/>
          <p:nvPr/>
        </p:nvSpPr>
        <p:spPr>
          <a:xfrm>
            <a:off x="7596336" y="6262261"/>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8957667"/>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30424" y="257527"/>
            <a:ext cx="8640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a:r>
              <a:rPr lang="it-IT" sz="2400" b="1" u="sng" dirty="0" err="1">
                <a:solidFill>
                  <a:schemeClr val="tx2"/>
                </a:solidFill>
                <a:latin typeface="Cambria" pitchFamily="18" charset="0"/>
              </a:rPr>
              <a:t>Weak</a:t>
            </a:r>
            <a:r>
              <a:rPr lang="it-IT" sz="2400" b="1" u="sng" dirty="0">
                <a:solidFill>
                  <a:schemeClr val="tx2"/>
                </a:solidFill>
                <a:latin typeface="Cambria" pitchFamily="18" charset="0"/>
              </a:rPr>
              <a:t> exogeneity</a:t>
            </a:r>
          </a:p>
          <a:p>
            <a:endParaRPr lang="en-GB" sz="1600" dirty="0">
              <a:solidFill>
                <a:schemeClr val="tx1"/>
              </a:solidFill>
              <a:latin typeface="Cambria" pitchFamily="18" charset="0"/>
            </a:endParaRPr>
          </a:p>
          <a:p>
            <a:endParaRPr lang="en-GB" sz="1600" dirty="0" smtClean="0">
              <a:solidFill>
                <a:schemeClr val="tx1"/>
              </a:solidFill>
              <a:latin typeface="Cambria" pitchFamily="18" charset="0"/>
            </a:endParaRPr>
          </a:p>
          <a:p>
            <a:endParaRPr lang="en-GB" sz="1600" dirty="0">
              <a:solidFill>
                <a:schemeClr val="tx1"/>
              </a:solidFill>
              <a:latin typeface="Cambria" pitchFamily="18" charset="0"/>
            </a:endParaRPr>
          </a:p>
        </p:txBody>
      </p:sp>
      <p:sp>
        <p:nvSpPr>
          <p:cNvPr id="3" name="Freccia a sinistra 2">
            <a:hlinkClick r:id="rId3" action="ppaction://hlinksldjump"/>
          </p:cNvPr>
          <p:cNvSpPr/>
          <p:nvPr/>
        </p:nvSpPr>
        <p:spPr>
          <a:xfrm>
            <a:off x="7596336" y="6262261"/>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82813" y="1052513"/>
            <a:ext cx="4776787"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739589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130424" y="257527"/>
                <a:ext cx="8640000" cy="17638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a:r>
                  <a:rPr lang="it-IT" sz="2400" b="1" u="sng" dirty="0" smtClean="0">
                    <a:solidFill>
                      <a:schemeClr val="tx2"/>
                    </a:solidFill>
                    <a:latin typeface="Cambria" pitchFamily="18" charset="0"/>
                  </a:rPr>
                  <a:t>Granularity </a:t>
                </a:r>
                <a:r>
                  <a:rPr lang="it-IT" sz="2400" b="1" u="sng" dirty="0" err="1" smtClean="0">
                    <a:solidFill>
                      <a:schemeClr val="tx2"/>
                    </a:solidFill>
                    <a:latin typeface="Cambria" pitchFamily="18" charset="0"/>
                  </a:rPr>
                  <a:t>condition</a:t>
                </a:r>
                <a:endParaRPr lang="it-IT" sz="2400" b="1" u="sng" dirty="0">
                  <a:solidFill>
                    <a:schemeClr val="tx2"/>
                  </a:solidFill>
                  <a:latin typeface="Cambria" pitchFamily="18" charset="0"/>
                </a:endParaRPr>
              </a:p>
              <a:p>
                <a:endParaRPr lang="en-GB" sz="1600" dirty="0">
                  <a:solidFill>
                    <a:schemeClr val="tx2"/>
                  </a:solidFill>
                  <a:latin typeface="Cambria" pitchFamily="18" charset="0"/>
                </a:endParaRPr>
              </a:p>
              <a:p>
                <a:endParaRPr lang="en-GB" sz="1600" dirty="0" smtClean="0">
                  <a:solidFill>
                    <a:schemeClr val="tx2"/>
                  </a:solidFill>
                  <a:latin typeface="Cambria" pitchFamily="18" charset="0"/>
                </a:endParaRPr>
              </a:p>
              <a:p>
                <a:r>
                  <a:rPr lang="en-US" sz="1600" dirty="0" smtClean="0">
                    <a:solidFill>
                      <a:schemeClr val="tx2"/>
                    </a:solidFill>
                  </a:rPr>
                  <a:t> </a:t>
                </a:r>
                <a14:m>
                  <m:oMath xmlns:m="http://schemas.openxmlformats.org/officeDocument/2006/math">
                    <m:nary>
                      <m:naryPr>
                        <m:chr m:val="∑"/>
                        <m:limLoc m:val="undOvr"/>
                        <m:ctrlPr>
                          <a:rPr lang="it-IT" sz="2400" i="1" smtClean="0">
                            <a:solidFill>
                              <a:schemeClr val="tx2"/>
                            </a:solidFill>
                            <a:latin typeface="Cambria Math"/>
                          </a:rPr>
                        </m:ctrlPr>
                      </m:naryPr>
                      <m:sub>
                        <m:r>
                          <a:rPr lang="en-US" sz="2400" i="1">
                            <a:solidFill>
                              <a:schemeClr val="tx2"/>
                            </a:solidFill>
                            <a:latin typeface="Cambria Math"/>
                          </a:rPr>
                          <m:t>𝑗</m:t>
                        </m:r>
                        <m:r>
                          <a:rPr lang="en-US" sz="2400" i="1">
                            <a:solidFill>
                              <a:schemeClr val="tx2"/>
                            </a:solidFill>
                            <a:latin typeface="Cambria Math"/>
                          </a:rPr>
                          <m:t>=1</m:t>
                        </m:r>
                      </m:sub>
                      <m:sup>
                        <m:r>
                          <a:rPr lang="en-US" sz="2400" i="1">
                            <a:solidFill>
                              <a:schemeClr val="tx2"/>
                            </a:solidFill>
                            <a:latin typeface="Cambria Math"/>
                          </a:rPr>
                          <m:t>𝑁</m:t>
                        </m:r>
                      </m:sup>
                      <m:e>
                        <m:sSubSup>
                          <m:sSubSupPr>
                            <m:ctrlPr>
                              <a:rPr lang="it-IT" sz="2400" i="1">
                                <a:solidFill>
                                  <a:schemeClr val="tx2"/>
                                </a:solidFill>
                                <a:latin typeface="Cambria Math"/>
                              </a:rPr>
                            </m:ctrlPr>
                          </m:sSubSupPr>
                          <m:e>
                            <m:r>
                              <a:rPr lang="en-US" sz="2400" i="1">
                                <a:solidFill>
                                  <a:schemeClr val="tx2"/>
                                </a:solidFill>
                                <a:latin typeface="Cambria Math"/>
                              </a:rPr>
                              <m:t>𝜔</m:t>
                            </m:r>
                          </m:e>
                          <m:sub>
                            <m:r>
                              <a:rPr lang="en-US" sz="2400" i="1">
                                <a:solidFill>
                                  <a:schemeClr val="tx2"/>
                                </a:solidFill>
                                <a:latin typeface="Cambria Math"/>
                              </a:rPr>
                              <m:t>𝑖</m:t>
                            </m:r>
                            <m:r>
                              <a:rPr lang="en-US" sz="2400" i="1">
                                <a:solidFill>
                                  <a:schemeClr val="tx2"/>
                                </a:solidFill>
                                <a:latin typeface="Cambria Math"/>
                              </a:rPr>
                              <m:t>,</m:t>
                            </m:r>
                            <m:r>
                              <a:rPr lang="en-US" sz="2400" i="1">
                                <a:solidFill>
                                  <a:schemeClr val="tx2"/>
                                </a:solidFill>
                                <a:latin typeface="Cambria Math"/>
                              </a:rPr>
                              <m:t>𝑗</m:t>
                            </m:r>
                          </m:sub>
                          <m:sup>
                            <m:r>
                              <a:rPr lang="en-US" sz="2400" i="1">
                                <a:solidFill>
                                  <a:schemeClr val="tx2"/>
                                </a:solidFill>
                                <a:latin typeface="Cambria Math"/>
                              </a:rPr>
                              <m:t>2</m:t>
                            </m:r>
                          </m:sup>
                        </m:sSubSup>
                        <m:r>
                          <a:rPr lang="en-US" sz="2400" i="1">
                            <a:solidFill>
                              <a:schemeClr val="tx2"/>
                            </a:solidFill>
                            <a:latin typeface="Cambria Math"/>
                          </a:rPr>
                          <m:t>→0 </m:t>
                        </m:r>
                        <m:r>
                          <a:rPr lang="en-US" sz="2400" i="1">
                            <a:solidFill>
                              <a:schemeClr val="tx2"/>
                            </a:solidFill>
                            <a:latin typeface="Cambria Math"/>
                          </a:rPr>
                          <m:t>𝑎𝑠</m:t>
                        </m:r>
                        <m:r>
                          <a:rPr lang="en-US" sz="2400" i="1">
                            <a:solidFill>
                              <a:schemeClr val="tx2"/>
                            </a:solidFill>
                            <a:latin typeface="Cambria Math"/>
                          </a:rPr>
                          <m:t> </m:t>
                        </m:r>
                        <m:r>
                          <a:rPr lang="en-US" sz="2400" i="1">
                            <a:solidFill>
                              <a:schemeClr val="tx2"/>
                            </a:solidFill>
                            <a:latin typeface="Cambria Math"/>
                          </a:rPr>
                          <m:t>𝑁</m:t>
                        </m:r>
                        <m:r>
                          <a:rPr lang="en-US" sz="2400" i="1">
                            <a:solidFill>
                              <a:schemeClr val="tx2"/>
                            </a:solidFill>
                            <a:latin typeface="Cambria Math"/>
                          </a:rPr>
                          <m:t>→∞,  </m:t>
                        </m:r>
                        <m:r>
                          <a:rPr lang="en-US" sz="2400" i="1">
                            <a:solidFill>
                              <a:schemeClr val="tx2"/>
                            </a:solidFill>
                            <a:latin typeface="Cambria Math"/>
                          </a:rPr>
                          <m:t>𝑓𝑜𝑟</m:t>
                        </m:r>
                        <m:r>
                          <a:rPr lang="en-US" sz="2400" i="1">
                            <a:solidFill>
                              <a:schemeClr val="tx2"/>
                            </a:solidFill>
                            <a:latin typeface="Cambria Math"/>
                          </a:rPr>
                          <m:t> </m:t>
                        </m:r>
                        <m:r>
                          <a:rPr lang="en-US" sz="2400" i="1">
                            <a:solidFill>
                              <a:schemeClr val="tx2"/>
                            </a:solidFill>
                            <a:latin typeface="Cambria Math"/>
                          </a:rPr>
                          <m:t>𝑖</m:t>
                        </m:r>
                        <m:r>
                          <a:rPr lang="en-US" sz="2400" i="1">
                            <a:solidFill>
                              <a:schemeClr val="tx2"/>
                            </a:solidFill>
                            <a:latin typeface="Cambria Math"/>
                          </a:rPr>
                          <m:t>=1,2,…</m:t>
                        </m:r>
                        <m:r>
                          <a:rPr lang="en-US" sz="2400" i="1">
                            <a:solidFill>
                              <a:schemeClr val="tx2"/>
                            </a:solidFill>
                            <a:latin typeface="Cambria Math"/>
                          </a:rPr>
                          <m:t>𝑁</m:t>
                        </m:r>
                        <m:r>
                          <a:rPr lang="it-IT" sz="2400" b="0" i="1" smtClean="0">
                            <a:solidFill>
                              <a:schemeClr val="tx2"/>
                            </a:solidFill>
                            <a:latin typeface="Cambria Math"/>
                          </a:rPr>
                          <m:t>, </m:t>
                        </m:r>
                      </m:e>
                    </m:nary>
                  </m:oMath>
                </a14:m>
                <a:r>
                  <a:rPr lang="en-US" sz="2400" dirty="0" smtClean="0">
                    <a:solidFill>
                      <a:schemeClr val="tx2"/>
                    </a:solidFill>
                  </a:rPr>
                  <a:t>(</a:t>
                </a:r>
                <a:r>
                  <a:rPr lang="en-US" sz="2400" dirty="0">
                    <a:solidFill>
                      <a:schemeClr val="tx2"/>
                    </a:solidFill>
                  </a:rPr>
                  <a:t>Galesi and </a:t>
                </a:r>
                <a:r>
                  <a:rPr lang="en-US" sz="2400" dirty="0" smtClean="0">
                    <a:solidFill>
                      <a:schemeClr val="tx2"/>
                    </a:solidFill>
                  </a:rPr>
                  <a:t>Sgherri, 2009)</a:t>
                </a: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130424" y="257527"/>
                <a:ext cx="8640000" cy="1763881"/>
              </a:xfrm>
              <a:prstGeom prst="rect">
                <a:avLst/>
              </a:prstGeom>
              <a:blipFill rotWithShape="1">
                <a:blip r:embed="rId3"/>
                <a:stretch>
                  <a:fillRect l="-1058" t="-2759" r="-141" b="-655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4098" name="Picture 2"/>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4" y="2204864"/>
            <a:ext cx="9140080" cy="35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4518248"/>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endParaRPr lang="en-GB" sz="2400" b="1" u="sng" dirty="0" smtClean="0">
              <a:solidFill>
                <a:schemeClr val="tx1"/>
              </a:solidFill>
              <a:latin typeface="Cambria" pitchFamily="18" charset="0"/>
            </a:endParaRPr>
          </a:p>
          <a:p>
            <a:pPr eaLnBrk="1" hangingPunct="1">
              <a:spcBef>
                <a:spcPct val="50000"/>
              </a:spcBef>
              <a:defRPr/>
            </a:pP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18" y="4258"/>
            <a:ext cx="9121282" cy="6853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496741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endParaRPr lang="en-GB" sz="2400" b="1" u="sng" dirty="0" smtClean="0">
              <a:solidFill>
                <a:schemeClr val="tx1"/>
              </a:solidFill>
              <a:latin typeface="Cambria" pitchFamily="18" charset="0"/>
            </a:endParaRPr>
          </a:p>
          <a:p>
            <a:pPr eaLnBrk="1" hangingPunct="1">
              <a:spcBef>
                <a:spcPct val="50000"/>
              </a:spcBef>
              <a:defRPr/>
            </a:pP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4098"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0" y="2752"/>
            <a:ext cx="9122400" cy="685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291105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endParaRPr lang="en-GB" sz="2400" b="1" u="sng" dirty="0" smtClean="0">
              <a:solidFill>
                <a:schemeClr val="tx1"/>
              </a:solidFill>
              <a:latin typeface="Cambria" pitchFamily="18" charset="0"/>
            </a:endParaRPr>
          </a:p>
          <a:p>
            <a:pPr eaLnBrk="1" hangingPunct="1">
              <a:spcBef>
                <a:spcPct val="50000"/>
              </a:spcBef>
              <a:defRPr/>
            </a:pP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5122"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12" y="3600"/>
            <a:ext cx="9122400" cy="685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495925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endParaRPr lang="en-GB" sz="2400" b="1" u="sng" dirty="0" smtClean="0">
              <a:solidFill>
                <a:schemeClr val="tx1"/>
              </a:solidFill>
              <a:latin typeface="Cambria" pitchFamily="18" charset="0"/>
            </a:endParaRPr>
          </a:p>
          <a:p>
            <a:pPr eaLnBrk="1" hangingPunct="1">
              <a:spcBef>
                <a:spcPct val="50000"/>
              </a:spcBef>
              <a:defRPr/>
            </a:pPr>
            <a:endParaRPr lang="en-GB" sz="2400" dirty="0">
              <a:solidFill>
                <a:schemeClr val="tx1"/>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717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763" y="-2767013"/>
            <a:ext cx="2439352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00"/>
            <a:ext cx="9144000" cy="685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65397"/>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dirty="0" smtClean="0">
                <a:solidFill>
                  <a:schemeClr val="tx2"/>
                </a:solidFill>
                <a:latin typeface="Cambria" pitchFamily="18" charset="0"/>
              </a:rPr>
              <a:t>Weights</a:t>
            </a:r>
            <a:endParaRPr lang="en-GB" sz="2400" dirty="0">
              <a:solidFill>
                <a:schemeClr val="tx2"/>
              </a:solidFill>
              <a:latin typeface="Cambria" pitchFamily="18" charset="0"/>
            </a:endParaRPr>
          </a:p>
        </p:txBody>
      </p:sp>
      <p:pic>
        <p:nvPicPr>
          <p:cNvPr id="717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763" y="-2767013"/>
            <a:ext cx="2439352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4793" y="980728"/>
            <a:ext cx="8634413" cy="455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597463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dirty="0" err="1" smtClean="0">
                <a:solidFill>
                  <a:schemeClr val="tx2"/>
                </a:solidFill>
                <a:latin typeface="Cambria" pitchFamily="18" charset="0"/>
              </a:rPr>
              <a:t>Exogeneity</a:t>
            </a:r>
            <a:r>
              <a:rPr lang="en-GB" sz="2400" dirty="0" smtClean="0">
                <a:solidFill>
                  <a:schemeClr val="tx2"/>
                </a:solidFill>
                <a:latin typeface="Cambria" pitchFamily="18" charset="0"/>
              </a:rPr>
              <a:t> test</a:t>
            </a:r>
            <a:endParaRPr lang="en-GB" sz="2400" dirty="0">
              <a:solidFill>
                <a:schemeClr val="tx2"/>
              </a:solidFill>
              <a:latin typeface="Cambria" pitchFamily="18" charset="0"/>
            </a:endParaRPr>
          </a:p>
          <a:p>
            <a:pPr algn="ctr" eaLnBrk="1" hangingPunct="1">
              <a:spcBef>
                <a:spcPct val="50000"/>
              </a:spcBef>
              <a:defRPr/>
            </a:pPr>
            <a:endParaRPr lang="en-US" sz="2400" dirty="0">
              <a:solidFill>
                <a:schemeClr val="tx1"/>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717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763" y="-2767013"/>
            <a:ext cx="2439352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31010"/>
          <a:stretch/>
        </p:blipFill>
        <p:spPr bwMode="auto">
          <a:xfrm>
            <a:off x="251520" y="908720"/>
            <a:ext cx="6011057" cy="5305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3140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216059" y="26571"/>
            <a:ext cx="86400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Outline</a:t>
            </a:r>
            <a:endParaRPr lang="en-GB" sz="2400" dirty="0" smtClean="0">
              <a:solidFill>
                <a:schemeClr val="tx2"/>
              </a:solidFill>
              <a:latin typeface="Cambria" pitchFamily="18" charset="0"/>
            </a:endParaRP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Motivation;</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Objective;</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Takeaways;</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Transmission channels;</a:t>
            </a:r>
          </a:p>
          <a:p>
            <a:pPr marL="342900" indent="-342900" algn="just" eaLnBrk="1" hangingPunct="1">
              <a:spcBef>
                <a:spcPct val="50000"/>
              </a:spcBef>
              <a:buFont typeface="Arial" panose="020B0604020202020204" pitchFamily="34" charset="0"/>
              <a:buChar char="•"/>
              <a:defRPr/>
            </a:pPr>
            <a:r>
              <a:rPr lang="en-GB" sz="2400" dirty="0">
                <a:solidFill>
                  <a:schemeClr val="tx2"/>
                </a:solidFill>
                <a:latin typeface="Cambria" pitchFamily="18" charset="0"/>
              </a:rPr>
              <a:t>GVAR </a:t>
            </a:r>
            <a:r>
              <a:rPr lang="en-GB" sz="2400" dirty="0" smtClean="0">
                <a:solidFill>
                  <a:schemeClr val="tx2"/>
                </a:solidFill>
                <a:latin typeface="Cambria" pitchFamily="18" charset="0"/>
              </a:rPr>
              <a:t>methodology</a:t>
            </a:r>
            <a:r>
              <a:rPr lang="en-GB" sz="2400" dirty="0">
                <a:solidFill>
                  <a:schemeClr val="tx2"/>
                </a:solidFill>
                <a:latin typeface="Cambria" pitchFamily="18" charset="0"/>
              </a:rPr>
              <a:t>;</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Dataset and model set-up;</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Results;</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Robustness tests;</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Policy implications.</a:t>
            </a:r>
          </a:p>
          <a:p>
            <a:pPr algn="just" eaLnBrk="1" hangingPunct="1">
              <a:spcBef>
                <a:spcPct val="50000"/>
              </a:spcBef>
              <a:defRPr/>
            </a:pPr>
            <a:endParaRPr lang="en-GB" sz="2400" dirty="0">
              <a:solidFill>
                <a:schemeClr val="tx1"/>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5420371"/>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US" sz="2400" dirty="0" smtClean="0">
                <a:solidFill>
                  <a:schemeClr val="tx2"/>
                </a:solidFill>
                <a:latin typeface="Cambria" pitchFamily="18" charset="0"/>
              </a:rPr>
              <a:t>ADF WS</a:t>
            </a:r>
            <a:endParaRPr lang="en-US" sz="2400" dirty="0">
              <a:solidFill>
                <a:schemeClr val="tx2"/>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717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763" y="-2767013"/>
            <a:ext cx="2439352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3" y="836712"/>
            <a:ext cx="9070975"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153886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US" sz="2400" dirty="0" smtClean="0">
                <a:solidFill>
                  <a:schemeClr val="tx2"/>
                </a:solidFill>
                <a:latin typeface="Cambria" pitchFamily="18" charset="0"/>
              </a:rPr>
              <a:t>ADF WS</a:t>
            </a:r>
            <a:endParaRPr lang="en-US" sz="2400" dirty="0">
              <a:solidFill>
                <a:schemeClr val="tx2"/>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717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763" y="-2767013"/>
            <a:ext cx="2439352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3" y="620688"/>
            <a:ext cx="9070975"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1547798"/>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US" sz="2400" dirty="0" smtClean="0">
                <a:solidFill>
                  <a:schemeClr val="tx2"/>
                </a:solidFill>
                <a:latin typeface="Cambria" pitchFamily="18" charset="0"/>
              </a:rPr>
              <a:t>ADF WS</a:t>
            </a:r>
            <a:endParaRPr lang="en-US" sz="2400" dirty="0">
              <a:solidFill>
                <a:schemeClr val="tx2"/>
              </a:solidFill>
              <a:latin typeface="Cambria" pitchFamily="18" charset="0"/>
            </a:endParaRPr>
          </a:p>
          <a:p>
            <a:pPr lvl="1" indent="0" algn="just" eaLnBrk="1" hangingPunct="1">
              <a:spcBef>
                <a:spcPct val="50000"/>
              </a:spcBef>
              <a:defRPr/>
            </a:pPr>
            <a:endParaRPr lang="en-GB" sz="2000" dirty="0" smtClean="0">
              <a:solidFill>
                <a:schemeClr val="tx1"/>
              </a:solidFill>
              <a:latin typeface="Cambria" pitchFamily="18" charset="0"/>
            </a:endParaRPr>
          </a:p>
        </p:txBody>
      </p:sp>
      <p:pic>
        <p:nvPicPr>
          <p:cNvPr id="717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763" y="-2767013"/>
            <a:ext cx="2439352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180856"/>
            <a:ext cx="2633663" cy="4768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Logo B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837992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179512" y="257527"/>
            <a:ext cx="8640000"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US" sz="2400" dirty="0" smtClean="0">
                <a:solidFill>
                  <a:schemeClr val="tx2"/>
                </a:solidFill>
                <a:latin typeface="Cambria" pitchFamily="18" charset="0"/>
              </a:rPr>
              <a:t>Model Stability	</a:t>
            </a:r>
            <a:endParaRPr lang="en-US" sz="2400" dirty="0">
              <a:solidFill>
                <a:schemeClr val="tx2"/>
              </a:solidFill>
              <a:latin typeface="Cambria" pitchFamily="18" charset="0"/>
            </a:endParaRPr>
          </a:p>
          <a:p>
            <a:pPr marL="1085850" lvl="1" indent="-342900" algn="just" eaLnBrk="1" hangingPunct="1">
              <a:spcBef>
                <a:spcPct val="50000"/>
              </a:spcBef>
              <a:buFont typeface="Arial" panose="020B0604020202020204" pitchFamily="34" charset="0"/>
              <a:buChar char="•"/>
              <a:defRPr/>
            </a:pPr>
            <a:r>
              <a:rPr lang="en-GB" sz="2000" dirty="0" smtClean="0">
                <a:solidFill>
                  <a:schemeClr val="tx2"/>
                </a:solidFill>
                <a:latin typeface="Cambria" pitchFamily="18" charset="0"/>
              </a:rPr>
              <a:t>82 endogenous variables (21 GDP, 20 CPI, 20 exchange rate, 19 interest rates + oil &amp; VIX in the US model);</a:t>
            </a:r>
          </a:p>
          <a:p>
            <a:pPr marL="1085850" lvl="1" indent="-342900" algn="just" eaLnBrk="1" hangingPunct="1">
              <a:spcBef>
                <a:spcPct val="50000"/>
              </a:spcBef>
              <a:buFont typeface="Arial" panose="020B0604020202020204" pitchFamily="34" charset="0"/>
              <a:buChar char="•"/>
              <a:defRPr/>
            </a:pPr>
            <a:r>
              <a:rPr lang="en-GB" sz="2000" dirty="0" smtClean="0">
                <a:solidFill>
                  <a:schemeClr val="tx2"/>
                </a:solidFill>
                <a:latin typeface="Cambria" pitchFamily="18" charset="0"/>
              </a:rPr>
              <a:t>37 </a:t>
            </a:r>
            <a:r>
              <a:rPr lang="en-GB" sz="2000" dirty="0" err="1" smtClean="0">
                <a:solidFill>
                  <a:schemeClr val="tx2"/>
                </a:solidFill>
                <a:latin typeface="Cambria" pitchFamily="18" charset="0"/>
              </a:rPr>
              <a:t>cointegrating</a:t>
            </a:r>
            <a:r>
              <a:rPr lang="en-GB" sz="2000" dirty="0" smtClean="0">
                <a:solidFill>
                  <a:schemeClr val="tx2"/>
                </a:solidFill>
                <a:latin typeface="Cambria" pitchFamily="18" charset="0"/>
              </a:rPr>
              <a:t> relations;</a:t>
            </a:r>
          </a:p>
          <a:p>
            <a:pPr marL="1085850" lvl="1" indent="-342900" algn="just" eaLnBrk="1" hangingPunct="1">
              <a:spcBef>
                <a:spcPct val="50000"/>
              </a:spcBef>
              <a:buFont typeface="Arial" panose="020B0604020202020204" pitchFamily="34" charset="0"/>
              <a:buChar char="•"/>
              <a:defRPr/>
            </a:pPr>
            <a:r>
              <a:rPr lang="en-GB" sz="2000" dirty="0" smtClean="0">
                <a:solidFill>
                  <a:schemeClr val="tx2"/>
                </a:solidFill>
                <a:latin typeface="Cambria" pitchFamily="18" charset="0"/>
              </a:rPr>
              <a:t>45 unit roots.</a:t>
            </a:r>
          </a:p>
        </p:txBody>
      </p:sp>
      <p:pic>
        <p:nvPicPr>
          <p:cNvPr id="717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763" y="-2767013"/>
            <a:ext cx="2439352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0448425"/>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179512" y="257527"/>
                <a:ext cx="8640000" cy="630775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lvl="2" indent="0" algn="ctr" eaLnBrk="1" hangingPunct="1">
                  <a:spcBef>
                    <a:spcPct val="50000"/>
                  </a:spcBef>
                  <a:defRPr/>
                </a:pPr>
                <a:r>
                  <a:rPr lang="en-GB" sz="2400" dirty="0" smtClean="0">
                    <a:solidFill>
                      <a:schemeClr val="tx2"/>
                    </a:solidFill>
                    <a:latin typeface="Cambria" pitchFamily="18" charset="0"/>
                  </a:rPr>
                  <a:t>Identification strategy (1)</a:t>
                </a:r>
              </a:p>
              <a:p>
                <a:pPr marL="0" lvl="2" indent="0" eaLnBrk="1" hangingPunct="1">
                  <a:spcBef>
                    <a:spcPts val="600"/>
                  </a:spcBef>
                  <a:spcAft>
                    <a:spcPts val="600"/>
                  </a:spcAft>
                  <a:defRPr/>
                </a:pPr>
                <a:r>
                  <a:rPr lang="en-US" sz="2000" dirty="0" smtClean="0">
                    <a:solidFill>
                      <a:schemeClr val="tx2"/>
                    </a:solidFill>
                    <a:latin typeface="Cambria" panose="02040503050406030204" pitchFamily="18" charset="0"/>
                  </a:rPr>
                  <a:t>Specify matrix </a:t>
                </a:r>
                <a:r>
                  <a:rPr lang="en-US" sz="2000" b="1" dirty="0">
                    <a:solidFill>
                      <a:schemeClr val="tx2"/>
                    </a:solidFill>
                    <a:latin typeface="Cambria" panose="02040503050406030204" pitchFamily="18" charset="0"/>
                  </a:rPr>
                  <a:t>P</a:t>
                </a:r>
                <a:r>
                  <a:rPr lang="en-US" sz="2000" b="1" baseline="-25000" dirty="0">
                    <a:solidFill>
                      <a:schemeClr val="tx2"/>
                    </a:solidFill>
                    <a:latin typeface="Cambria" panose="02040503050406030204" pitchFamily="18" charset="0"/>
                  </a:rPr>
                  <a:t>0</a:t>
                </a:r>
                <a:r>
                  <a:rPr lang="en-US" sz="2000" baseline="-25000" dirty="0">
                    <a:solidFill>
                      <a:schemeClr val="tx2"/>
                    </a:solidFill>
                    <a:latin typeface="Cambria" panose="02040503050406030204" pitchFamily="18" charset="0"/>
                  </a:rPr>
                  <a:t> </a:t>
                </a:r>
                <a:r>
                  <a:rPr lang="en-US" sz="2000" dirty="0" smtClean="0">
                    <a:solidFill>
                      <a:schemeClr val="tx2"/>
                    </a:solidFill>
                    <a:latin typeface="Cambria" panose="02040503050406030204" pitchFamily="18" charset="0"/>
                  </a:rPr>
                  <a:t>pre-multiplying </a:t>
                </a:r>
                <a:r>
                  <a:rPr lang="en-US" sz="2000" dirty="0">
                    <a:solidFill>
                      <a:schemeClr val="tx2"/>
                    </a:solidFill>
                    <a:latin typeface="Cambria" panose="02040503050406030204" pitchFamily="18" charset="0"/>
                  </a:rPr>
                  <a:t>Eq. (8). </a:t>
                </a:r>
                <a:endParaRPr lang="en-US" sz="2000" b="1" i="1" dirty="0">
                  <a:solidFill>
                    <a:schemeClr val="tx2"/>
                  </a:solidFill>
                  <a:latin typeface="Cambria" panose="02040503050406030204" pitchFamily="18" charset="0"/>
                </a:endParaRPr>
              </a:p>
              <a:p>
                <a:pPr lvl="2" indent="0" eaLnBrk="1" hangingPunct="1">
                  <a:spcBef>
                    <a:spcPts val="600"/>
                  </a:spcBef>
                  <a:spcAft>
                    <a:spcPts val="600"/>
                  </a:spcAft>
                  <a:defRPr/>
                </a:pPr>
                <a14:m>
                  <m:oMathPara xmlns:m="http://schemas.openxmlformats.org/officeDocument/2006/math">
                    <m:oMathParaPr>
                      <m:jc m:val="centerGroup"/>
                    </m:oMathParaPr>
                    <m:oMath xmlns:m="http://schemas.openxmlformats.org/officeDocument/2006/math">
                      <m:sSub>
                        <m:sSubPr>
                          <m:ctrlPr>
                            <a:rPr lang="it-IT" sz="2000" b="1" i="1">
                              <a:solidFill>
                                <a:schemeClr val="tx2"/>
                              </a:solidFill>
                              <a:latin typeface="Cambria Math"/>
                            </a:rPr>
                          </m:ctrlPr>
                        </m:sSubPr>
                        <m:e>
                          <m:r>
                            <a:rPr lang="en-US" sz="2000" b="1" i="1">
                              <a:solidFill>
                                <a:schemeClr val="tx2"/>
                              </a:solidFill>
                              <a:latin typeface="Cambria Math"/>
                            </a:rPr>
                            <m:t>𝑷</m:t>
                          </m:r>
                        </m:e>
                        <m:sub>
                          <m:r>
                            <a:rPr lang="en-US" sz="2000" b="1" i="1">
                              <a:solidFill>
                                <a:schemeClr val="tx2"/>
                              </a:solidFill>
                              <a:latin typeface="Cambria Math"/>
                            </a:rPr>
                            <m:t>𝟎</m:t>
                          </m:r>
                        </m:sub>
                      </m:sSub>
                      <m:sSub>
                        <m:sSubPr>
                          <m:ctrlPr>
                            <a:rPr lang="it-IT" sz="2000" b="1" i="1">
                              <a:solidFill>
                                <a:schemeClr val="tx2"/>
                              </a:solidFill>
                              <a:latin typeface="Cambria Math"/>
                            </a:rPr>
                          </m:ctrlPr>
                        </m:sSubPr>
                        <m:e>
                          <m:r>
                            <a:rPr lang="en-US" sz="2000" b="1" i="1">
                              <a:solidFill>
                                <a:schemeClr val="tx2"/>
                              </a:solidFill>
                              <a:latin typeface="Cambria Math"/>
                            </a:rPr>
                            <m:t>𝒙</m:t>
                          </m:r>
                        </m:e>
                        <m:sub>
                          <m:r>
                            <a:rPr lang="en-US" sz="2000" b="1" i="1">
                              <a:solidFill>
                                <a:schemeClr val="tx2"/>
                              </a:solidFill>
                              <a:latin typeface="Cambria Math"/>
                            </a:rPr>
                            <m:t>𝒕</m:t>
                          </m:r>
                        </m:sub>
                      </m:sSub>
                      <m:r>
                        <a:rPr lang="en-US" sz="2000" b="1" i="1">
                          <a:solidFill>
                            <a:schemeClr val="tx2"/>
                          </a:solidFill>
                          <a:latin typeface="Cambria Math"/>
                        </a:rPr>
                        <m:t>=</m:t>
                      </m:r>
                      <m:sSub>
                        <m:sSubPr>
                          <m:ctrlPr>
                            <a:rPr lang="it-IT" sz="2000" b="1" i="1">
                              <a:solidFill>
                                <a:schemeClr val="tx2"/>
                              </a:solidFill>
                              <a:latin typeface="Cambria Math"/>
                            </a:rPr>
                          </m:ctrlPr>
                        </m:sSubPr>
                        <m:e>
                          <m:r>
                            <a:rPr lang="en-US" sz="2000" b="1" i="1">
                              <a:solidFill>
                                <a:schemeClr val="tx2"/>
                              </a:solidFill>
                              <a:latin typeface="Cambria Math"/>
                            </a:rPr>
                            <m:t>𝑷</m:t>
                          </m:r>
                        </m:e>
                        <m:sub>
                          <m:r>
                            <a:rPr lang="en-US" sz="2000" b="1" i="1">
                              <a:solidFill>
                                <a:schemeClr val="tx2"/>
                              </a:solidFill>
                              <a:latin typeface="Cambria Math"/>
                            </a:rPr>
                            <m:t>𝟎</m:t>
                          </m:r>
                        </m:sub>
                      </m:sSub>
                      <m:sSub>
                        <m:sSubPr>
                          <m:ctrlPr>
                            <a:rPr lang="it-IT" sz="2000" b="1" i="1">
                              <a:solidFill>
                                <a:schemeClr val="tx2"/>
                              </a:solidFill>
                              <a:latin typeface="Cambria Math"/>
                            </a:rPr>
                          </m:ctrlPr>
                        </m:sSubPr>
                        <m:e>
                          <m:r>
                            <a:rPr lang="en-US" sz="2000" b="1" i="1">
                              <a:solidFill>
                                <a:schemeClr val="tx2"/>
                              </a:solidFill>
                              <a:latin typeface="Cambria Math"/>
                            </a:rPr>
                            <m:t>𝒃</m:t>
                          </m:r>
                        </m:e>
                        <m:sub>
                          <m:r>
                            <a:rPr lang="en-US" sz="2000" b="1" i="1">
                              <a:solidFill>
                                <a:schemeClr val="tx2"/>
                              </a:solidFill>
                              <a:latin typeface="Cambria Math"/>
                            </a:rPr>
                            <m:t>𝟎</m:t>
                          </m:r>
                        </m:sub>
                      </m:sSub>
                      <m:r>
                        <a:rPr lang="en-US" sz="2000" b="1" i="1">
                          <a:solidFill>
                            <a:schemeClr val="tx2"/>
                          </a:solidFill>
                          <a:latin typeface="Cambria Math"/>
                        </a:rPr>
                        <m:t>+</m:t>
                      </m:r>
                      <m:sSub>
                        <m:sSubPr>
                          <m:ctrlPr>
                            <a:rPr lang="it-IT" sz="2000" b="1" i="1">
                              <a:solidFill>
                                <a:schemeClr val="tx2"/>
                              </a:solidFill>
                              <a:latin typeface="Cambria Math"/>
                            </a:rPr>
                          </m:ctrlPr>
                        </m:sSubPr>
                        <m:e>
                          <m:r>
                            <a:rPr lang="en-US" sz="2000" b="1" i="1">
                              <a:solidFill>
                                <a:schemeClr val="tx2"/>
                              </a:solidFill>
                              <a:latin typeface="Cambria Math"/>
                            </a:rPr>
                            <m:t>𝑷</m:t>
                          </m:r>
                        </m:e>
                        <m:sub>
                          <m:r>
                            <a:rPr lang="en-US" sz="2000" b="1" i="1">
                              <a:solidFill>
                                <a:schemeClr val="tx2"/>
                              </a:solidFill>
                              <a:latin typeface="Cambria Math"/>
                            </a:rPr>
                            <m:t>𝟎</m:t>
                          </m:r>
                        </m:sub>
                      </m:sSub>
                      <m:sSub>
                        <m:sSubPr>
                          <m:ctrlPr>
                            <a:rPr lang="it-IT" sz="2000" b="1" i="1">
                              <a:solidFill>
                                <a:schemeClr val="tx2"/>
                              </a:solidFill>
                              <a:latin typeface="Cambria Math"/>
                            </a:rPr>
                          </m:ctrlPr>
                        </m:sSubPr>
                        <m:e>
                          <m:r>
                            <a:rPr lang="en-US" sz="2000" b="1" i="1">
                              <a:solidFill>
                                <a:schemeClr val="tx2"/>
                              </a:solidFill>
                              <a:latin typeface="Cambria Math"/>
                            </a:rPr>
                            <m:t>𝒃</m:t>
                          </m:r>
                        </m:e>
                        <m:sub>
                          <m:r>
                            <a:rPr lang="en-US" sz="2000" b="1" i="1">
                              <a:solidFill>
                                <a:schemeClr val="tx2"/>
                              </a:solidFill>
                              <a:latin typeface="Cambria Math"/>
                            </a:rPr>
                            <m:t>𝟏</m:t>
                          </m:r>
                        </m:sub>
                      </m:sSub>
                      <m:r>
                        <a:rPr lang="en-US" sz="2000" b="1" i="1">
                          <a:solidFill>
                            <a:schemeClr val="tx2"/>
                          </a:solidFill>
                          <a:latin typeface="Cambria Math"/>
                        </a:rPr>
                        <m:t>𝒕</m:t>
                      </m:r>
                      <m:r>
                        <a:rPr lang="en-US" sz="2000" b="1" i="1">
                          <a:solidFill>
                            <a:schemeClr val="tx2"/>
                          </a:solidFill>
                          <a:latin typeface="Cambria Math"/>
                        </a:rPr>
                        <m:t>+</m:t>
                      </m:r>
                      <m:sSub>
                        <m:sSubPr>
                          <m:ctrlPr>
                            <a:rPr lang="it-IT" sz="2000" b="1" i="1">
                              <a:solidFill>
                                <a:schemeClr val="tx2"/>
                              </a:solidFill>
                              <a:latin typeface="Cambria Math"/>
                            </a:rPr>
                          </m:ctrlPr>
                        </m:sSubPr>
                        <m:e>
                          <m:r>
                            <a:rPr lang="en-US" sz="2000" b="1" i="1">
                              <a:solidFill>
                                <a:schemeClr val="tx2"/>
                              </a:solidFill>
                              <a:latin typeface="Cambria Math"/>
                            </a:rPr>
                            <m:t>𝑷</m:t>
                          </m:r>
                        </m:e>
                        <m:sub>
                          <m:r>
                            <a:rPr lang="en-US" sz="2000" b="1" i="1">
                              <a:solidFill>
                                <a:schemeClr val="tx2"/>
                              </a:solidFill>
                              <a:latin typeface="Cambria Math"/>
                            </a:rPr>
                            <m:t>𝟎</m:t>
                          </m:r>
                        </m:sub>
                      </m:sSub>
                      <m:r>
                        <a:rPr lang="en-US" sz="2000" b="1" i="1">
                          <a:solidFill>
                            <a:schemeClr val="tx2"/>
                          </a:solidFill>
                          <a:latin typeface="Cambria Math"/>
                        </a:rPr>
                        <m:t>𝑭</m:t>
                      </m:r>
                      <m:sSub>
                        <m:sSubPr>
                          <m:ctrlPr>
                            <a:rPr lang="it-IT" sz="2000" b="1" i="1">
                              <a:solidFill>
                                <a:schemeClr val="tx2"/>
                              </a:solidFill>
                              <a:latin typeface="Cambria Math"/>
                            </a:rPr>
                          </m:ctrlPr>
                        </m:sSubPr>
                        <m:e>
                          <m:r>
                            <a:rPr lang="en-US" sz="2000" b="1" i="1">
                              <a:solidFill>
                                <a:schemeClr val="tx2"/>
                              </a:solidFill>
                              <a:latin typeface="Cambria Math"/>
                            </a:rPr>
                            <m:t>𝒙</m:t>
                          </m:r>
                        </m:e>
                        <m:sub>
                          <m:r>
                            <a:rPr lang="en-US" sz="2000" b="1" i="1">
                              <a:solidFill>
                                <a:schemeClr val="tx2"/>
                              </a:solidFill>
                              <a:latin typeface="Cambria Math"/>
                            </a:rPr>
                            <m:t>𝒕</m:t>
                          </m:r>
                          <m:r>
                            <a:rPr lang="en-US" sz="2000" b="1" i="1">
                              <a:solidFill>
                                <a:schemeClr val="tx2"/>
                              </a:solidFill>
                              <a:latin typeface="Cambria Math"/>
                            </a:rPr>
                            <m:t>−</m:t>
                          </m:r>
                          <m:r>
                            <a:rPr lang="en-US" sz="2000" b="1" i="1">
                              <a:solidFill>
                                <a:schemeClr val="tx2"/>
                              </a:solidFill>
                              <a:latin typeface="Cambria Math"/>
                            </a:rPr>
                            <m:t>𝟏</m:t>
                          </m:r>
                        </m:sub>
                      </m:sSub>
                      <m:r>
                        <a:rPr lang="en-US" sz="2000" b="1" i="1">
                          <a:solidFill>
                            <a:schemeClr val="tx2"/>
                          </a:solidFill>
                          <a:latin typeface="Cambria Math"/>
                        </a:rPr>
                        <m:t>+</m:t>
                      </m:r>
                      <m:sSub>
                        <m:sSubPr>
                          <m:ctrlPr>
                            <a:rPr lang="it-IT" sz="2000" b="1" i="1">
                              <a:solidFill>
                                <a:schemeClr val="tx2"/>
                              </a:solidFill>
                              <a:latin typeface="Cambria Math"/>
                            </a:rPr>
                          </m:ctrlPr>
                        </m:sSubPr>
                        <m:e>
                          <m:r>
                            <a:rPr lang="en-US" sz="2000" b="1" i="1">
                              <a:solidFill>
                                <a:schemeClr val="tx2"/>
                              </a:solidFill>
                              <a:latin typeface="Cambria Math"/>
                            </a:rPr>
                            <m:t>𝝐</m:t>
                          </m:r>
                        </m:e>
                        <m:sub>
                          <m:r>
                            <a:rPr lang="en-US" sz="2000" b="1" i="1">
                              <a:solidFill>
                                <a:schemeClr val="tx2"/>
                              </a:solidFill>
                              <a:latin typeface="Cambria Math"/>
                            </a:rPr>
                            <m:t>𝒕</m:t>
                          </m:r>
                        </m:sub>
                      </m:sSub>
                      <m:r>
                        <a:rPr lang="en-US" sz="2000" b="1" i="1">
                          <a:solidFill>
                            <a:schemeClr val="tx2"/>
                          </a:solidFill>
                          <a:latin typeface="Cambria Math"/>
                        </a:rPr>
                        <m:t>   </m:t>
                      </m:r>
                      <m:r>
                        <a:rPr lang="it-IT" sz="2000" b="0" i="1" smtClean="0">
                          <a:solidFill>
                            <a:schemeClr val="tx2"/>
                          </a:solidFill>
                          <a:latin typeface="Cambria Math"/>
                        </a:rPr>
                        <m:t>            </m:t>
                      </m:r>
                      <m:r>
                        <a:rPr lang="en-US" sz="2000" i="1">
                          <a:solidFill>
                            <a:schemeClr val="tx2"/>
                          </a:solidFill>
                          <a:latin typeface="Cambria Math"/>
                        </a:rPr>
                        <m:t>(11)</m:t>
                      </m:r>
                    </m:oMath>
                  </m:oMathPara>
                </a14:m>
                <a:endParaRPr lang="it-IT" sz="2000" dirty="0">
                  <a:solidFill>
                    <a:schemeClr val="tx2"/>
                  </a:solidFill>
                  <a:latin typeface="Cambria" panose="02040503050406030204" pitchFamily="18" charset="0"/>
                </a:endParaRPr>
              </a:p>
              <a:p>
                <a:pPr>
                  <a:spcBef>
                    <a:spcPts val="600"/>
                  </a:spcBef>
                  <a:spcAft>
                    <a:spcPts val="600"/>
                  </a:spcAft>
                </a:pPr>
                <a14:m>
                  <m:oMathPara xmlns:m="http://schemas.openxmlformats.org/officeDocument/2006/math">
                    <m:oMathParaPr>
                      <m:jc m:val="centerGroup"/>
                    </m:oMathParaPr>
                    <m:oMath xmlns:m="http://schemas.openxmlformats.org/officeDocument/2006/math">
                      <m:sSub>
                        <m:sSubPr>
                          <m:ctrlPr>
                            <a:rPr lang="it-IT" sz="2000" b="1" i="1">
                              <a:solidFill>
                                <a:schemeClr val="tx2"/>
                              </a:solidFill>
                              <a:latin typeface="Cambria Math"/>
                            </a:rPr>
                          </m:ctrlPr>
                        </m:sSubPr>
                        <m:e>
                          <m:r>
                            <a:rPr lang="en-US" sz="2000" b="1" i="1">
                              <a:solidFill>
                                <a:schemeClr val="tx2"/>
                              </a:solidFill>
                              <a:latin typeface="Cambria Math"/>
                            </a:rPr>
                            <m:t>𝑷</m:t>
                          </m:r>
                        </m:e>
                        <m:sub>
                          <m:r>
                            <a:rPr lang="en-US" sz="2000" b="1" i="1">
                              <a:solidFill>
                                <a:schemeClr val="tx2"/>
                              </a:solidFill>
                              <a:latin typeface="Cambria Math"/>
                            </a:rPr>
                            <m:t>𝟎</m:t>
                          </m:r>
                        </m:sub>
                      </m:sSub>
                      <m:r>
                        <a:rPr lang="en-US" sz="2000" i="1">
                          <a:solidFill>
                            <a:schemeClr val="tx2"/>
                          </a:solidFill>
                          <a:latin typeface="Cambria Math"/>
                        </a:rPr>
                        <m:t>=</m:t>
                      </m:r>
                      <m:d>
                        <m:dPr>
                          <m:begChr m:val="["/>
                          <m:endChr m:val="]"/>
                          <m:ctrlPr>
                            <a:rPr lang="it-IT" sz="2000" i="1">
                              <a:solidFill>
                                <a:schemeClr val="tx2"/>
                              </a:solidFill>
                              <a:latin typeface="Cambria Math"/>
                            </a:rPr>
                          </m:ctrlPr>
                        </m:dPr>
                        <m:e>
                          <m:m>
                            <m:mPr>
                              <m:mcs>
                                <m:mc>
                                  <m:mcPr>
                                    <m:count m:val="3"/>
                                    <m:mcJc m:val="center"/>
                                  </m:mcPr>
                                </m:mc>
                              </m:mcs>
                              <m:ctrlPr>
                                <a:rPr lang="it-IT" sz="2000" i="1">
                                  <a:solidFill>
                                    <a:schemeClr val="tx2"/>
                                  </a:solidFill>
                                  <a:latin typeface="Cambria Math"/>
                                </a:rPr>
                              </m:ctrlPr>
                            </m:mPr>
                            <m:mr>
                              <m:e>
                                <m:sSub>
                                  <m:sSubPr>
                                    <m:ctrlPr>
                                      <a:rPr lang="it-IT" sz="2000" i="1">
                                        <a:solidFill>
                                          <a:schemeClr val="tx2"/>
                                        </a:solidFill>
                                        <a:latin typeface="Cambria Math"/>
                                      </a:rPr>
                                    </m:ctrlPr>
                                  </m:sSubPr>
                                  <m:e>
                                    <m:r>
                                      <a:rPr lang="en-US" sz="2000" i="1">
                                        <a:solidFill>
                                          <a:schemeClr val="tx2"/>
                                        </a:solidFill>
                                        <a:latin typeface="Cambria Math"/>
                                      </a:rPr>
                                      <m:t>𝑃</m:t>
                                    </m:r>
                                  </m:e>
                                  <m:sub>
                                    <m:r>
                                      <a:rPr lang="en-US" sz="2000" i="1">
                                        <a:solidFill>
                                          <a:schemeClr val="tx2"/>
                                        </a:solidFill>
                                        <a:latin typeface="Cambria Math"/>
                                      </a:rPr>
                                      <m:t>0,0</m:t>
                                    </m:r>
                                  </m:sub>
                                </m:sSub>
                              </m:e>
                              <m:e>
                                <m:r>
                                  <a:rPr lang="en-US" sz="2000" i="1">
                                    <a:solidFill>
                                      <a:schemeClr val="tx2"/>
                                    </a:solidFill>
                                    <a:latin typeface="Cambria Math"/>
                                  </a:rPr>
                                  <m:t>…</m:t>
                                </m:r>
                              </m:e>
                              <m:e>
                                <m:sSub>
                                  <m:sSubPr>
                                    <m:ctrlPr>
                                      <a:rPr lang="it-IT" sz="2000" i="1">
                                        <a:solidFill>
                                          <a:schemeClr val="tx2"/>
                                        </a:solidFill>
                                        <a:latin typeface="Cambria Math"/>
                                      </a:rPr>
                                    </m:ctrlPr>
                                  </m:sSubPr>
                                  <m:e>
                                    <m:r>
                                      <a:rPr lang="en-US" sz="2000" i="1">
                                        <a:solidFill>
                                          <a:schemeClr val="tx2"/>
                                        </a:solidFill>
                                        <a:latin typeface="Cambria Math"/>
                                      </a:rPr>
                                      <m:t>𝑃</m:t>
                                    </m:r>
                                  </m:e>
                                  <m:sub>
                                    <m:r>
                                      <a:rPr lang="en-US" sz="2000" i="1">
                                        <a:solidFill>
                                          <a:schemeClr val="tx2"/>
                                        </a:solidFill>
                                        <a:latin typeface="Cambria Math"/>
                                      </a:rPr>
                                      <m:t>0,</m:t>
                                    </m:r>
                                    <m:r>
                                      <a:rPr lang="en-US" sz="2000" i="1">
                                        <a:solidFill>
                                          <a:schemeClr val="tx2"/>
                                        </a:solidFill>
                                        <a:latin typeface="Cambria Math"/>
                                      </a:rPr>
                                      <m:t>𝑁</m:t>
                                    </m:r>
                                  </m:sub>
                                </m:sSub>
                              </m:e>
                            </m:mr>
                            <m:mr>
                              <m:e>
                                <m:r>
                                  <a:rPr lang="en-US" sz="2000" i="1">
                                    <a:solidFill>
                                      <a:schemeClr val="tx2"/>
                                    </a:solidFill>
                                    <a:latin typeface="Cambria Math"/>
                                  </a:rPr>
                                  <m:t>…</m:t>
                                </m:r>
                              </m:e>
                              <m:e>
                                <m:r>
                                  <a:rPr lang="en-US" sz="2000" i="1">
                                    <a:solidFill>
                                      <a:schemeClr val="tx2"/>
                                    </a:solidFill>
                                    <a:latin typeface="Cambria Math"/>
                                  </a:rPr>
                                  <m:t>…</m:t>
                                </m:r>
                              </m:e>
                              <m:e>
                                <m:r>
                                  <a:rPr lang="en-US" sz="2000" i="1">
                                    <a:solidFill>
                                      <a:schemeClr val="tx2"/>
                                    </a:solidFill>
                                    <a:latin typeface="Cambria Math"/>
                                  </a:rPr>
                                  <m:t>…</m:t>
                                </m:r>
                              </m:e>
                            </m:mr>
                            <m:mr>
                              <m:e>
                                <m:sSub>
                                  <m:sSubPr>
                                    <m:ctrlPr>
                                      <a:rPr lang="it-IT" sz="2000" i="1">
                                        <a:solidFill>
                                          <a:schemeClr val="tx2"/>
                                        </a:solidFill>
                                        <a:latin typeface="Cambria Math"/>
                                      </a:rPr>
                                    </m:ctrlPr>
                                  </m:sSubPr>
                                  <m:e>
                                    <m:r>
                                      <a:rPr lang="en-US" sz="2000" i="1">
                                        <a:solidFill>
                                          <a:schemeClr val="tx2"/>
                                        </a:solidFill>
                                        <a:latin typeface="Cambria Math"/>
                                      </a:rPr>
                                      <m:t>𝑃</m:t>
                                    </m:r>
                                  </m:e>
                                  <m:sub>
                                    <m:r>
                                      <a:rPr lang="en-US" sz="2000" i="1">
                                        <a:solidFill>
                                          <a:schemeClr val="tx2"/>
                                        </a:solidFill>
                                        <a:latin typeface="Cambria Math"/>
                                      </a:rPr>
                                      <m:t>𝑁</m:t>
                                    </m:r>
                                    <m:r>
                                      <a:rPr lang="en-US" sz="2000" i="1">
                                        <a:solidFill>
                                          <a:schemeClr val="tx2"/>
                                        </a:solidFill>
                                        <a:latin typeface="Cambria Math"/>
                                      </a:rPr>
                                      <m:t>,0</m:t>
                                    </m:r>
                                  </m:sub>
                                </m:sSub>
                              </m:e>
                              <m:e>
                                <m:r>
                                  <a:rPr lang="en-US" sz="2000" i="1">
                                    <a:solidFill>
                                      <a:schemeClr val="tx2"/>
                                    </a:solidFill>
                                    <a:latin typeface="Cambria Math"/>
                                  </a:rPr>
                                  <m:t>…</m:t>
                                </m:r>
                              </m:e>
                              <m:e>
                                <m:sSub>
                                  <m:sSubPr>
                                    <m:ctrlPr>
                                      <a:rPr lang="it-IT" sz="2000" i="1">
                                        <a:solidFill>
                                          <a:schemeClr val="tx2"/>
                                        </a:solidFill>
                                        <a:latin typeface="Cambria Math"/>
                                      </a:rPr>
                                    </m:ctrlPr>
                                  </m:sSubPr>
                                  <m:e>
                                    <m:r>
                                      <a:rPr lang="en-US" sz="2000" i="1">
                                        <a:solidFill>
                                          <a:schemeClr val="tx2"/>
                                        </a:solidFill>
                                        <a:latin typeface="Cambria Math"/>
                                      </a:rPr>
                                      <m:t>𝑃</m:t>
                                    </m:r>
                                  </m:e>
                                  <m:sub>
                                    <m:r>
                                      <a:rPr lang="en-US" sz="2000" i="1">
                                        <a:solidFill>
                                          <a:schemeClr val="tx2"/>
                                        </a:solidFill>
                                        <a:latin typeface="Cambria Math"/>
                                      </a:rPr>
                                      <m:t>𝑁</m:t>
                                    </m:r>
                                    <m:r>
                                      <a:rPr lang="en-US" sz="2000" i="1">
                                        <a:solidFill>
                                          <a:schemeClr val="tx2"/>
                                        </a:solidFill>
                                        <a:latin typeface="Cambria Math"/>
                                      </a:rPr>
                                      <m:t>,</m:t>
                                    </m:r>
                                    <m:r>
                                      <a:rPr lang="en-US" sz="2000" i="1">
                                        <a:solidFill>
                                          <a:schemeClr val="tx2"/>
                                        </a:solidFill>
                                        <a:latin typeface="Cambria Math"/>
                                      </a:rPr>
                                      <m:t>𝑁</m:t>
                                    </m:r>
                                  </m:sub>
                                </m:sSub>
                              </m:e>
                            </m:mr>
                          </m:m>
                        </m:e>
                      </m:d>
                      <m:r>
                        <a:rPr lang="en-US" sz="2000" i="1">
                          <a:solidFill>
                            <a:schemeClr val="tx2"/>
                          </a:solidFill>
                          <a:latin typeface="Cambria Math"/>
                        </a:rPr>
                        <m:t>                                    (12)</m:t>
                      </m:r>
                    </m:oMath>
                  </m:oMathPara>
                </a14:m>
                <a:endParaRPr lang="it-IT" sz="2000" dirty="0" smtClean="0">
                  <a:solidFill>
                    <a:schemeClr val="tx2"/>
                  </a:solidFill>
                  <a:latin typeface="Cambria" panose="02040503050406030204" pitchFamily="18" charset="0"/>
                </a:endParaRPr>
              </a:p>
              <a:p>
                <a:pPr>
                  <a:spcBef>
                    <a:spcPts val="600"/>
                  </a:spcBef>
                  <a:spcAft>
                    <a:spcPts val="600"/>
                  </a:spcAft>
                </a:pPr>
                <a14:m>
                  <m:oMath xmlns:m="http://schemas.openxmlformats.org/officeDocument/2006/math">
                    <m:sSub>
                      <m:sSubPr>
                        <m:ctrlPr>
                          <a:rPr lang="it-IT" sz="2000" i="1">
                            <a:solidFill>
                              <a:schemeClr val="tx2"/>
                            </a:solidFill>
                            <a:latin typeface="Cambria Math"/>
                          </a:rPr>
                        </m:ctrlPr>
                      </m:sSubPr>
                      <m:e>
                        <m:r>
                          <a:rPr lang="en-US" sz="2000" i="1">
                            <a:solidFill>
                              <a:schemeClr val="tx2"/>
                            </a:solidFill>
                            <a:latin typeface="Cambria Math"/>
                          </a:rPr>
                          <m:t>𝑃</m:t>
                        </m:r>
                      </m:e>
                      <m:sub>
                        <m:r>
                          <a:rPr lang="en-US" sz="2000" i="1">
                            <a:solidFill>
                              <a:schemeClr val="tx2"/>
                            </a:solidFill>
                            <a:latin typeface="Cambria Math"/>
                          </a:rPr>
                          <m:t>𝑖</m:t>
                        </m:r>
                        <m:r>
                          <a:rPr lang="en-US" sz="2000" i="1">
                            <a:solidFill>
                              <a:schemeClr val="tx2"/>
                            </a:solidFill>
                            <a:latin typeface="Cambria Math"/>
                          </a:rPr>
                          <m:t>,</m:t>
                        </m:r>
                        <m:r>
                          <a:rPr lang="en-US" sz="2000" i="1">
                            <a:solidFill>
                              <a:schemeClr val="tx2"/>
                            </a:solidFill>
                            <a:latin typeface="Cambria Math"/>
                          </a:rPr>
                          <m:t>𝑗</m:t>
                        </m:r>
                      </m:sub>
                    </m:sSub>
                  </m:oMath>
                </a14:m>
                <a:r>
                  <a:rPr lang="en-US" sz="2000" dirty="0">
                    <a:solidFill>
                      <a:schemeClr val="tx2"/>
                    </a:solidFill>
                    <a:latin typeface="Cambria" panose="02040503050406030204" pitchFamily="18" charset="0"/>
                  </a:rPr>
                  <a:t> </a:t>
                </a:r>
                <a:r>
                  <a:rPr lang="en-US" sz="2000" dirty="0" smtClean="0">
                    <a:solidFill>
                      <a:schemeClr val="tx2"/>
                    </a:solidFill>
                    <a:latin typeface="Cambria" panose="02040503050406030204" pitchFamily="18" charset="0"/>
                  </a:rPr>
                  <a:t>matrices,  </a:t>
                </a:r>
                <a14:m>
                  <m:oMath xmlns:m="http://schemas.openxmlformats.org/officeDocument/2006/math">
                    <m:sSub>
                      <m:sSubPr>
                        <m:ctrlPr>
                          <a:rPr lang="it-IT" sz="2000" b="1" i="1">
                            <a:solidFill>
                              <a:schemeClr val="tx2"/>
                            </a:solidFill>
                            <a:latin typeface="Cambria Math"/>
                          </a:rPr>
                        </m:ctrlPr>
                      </m:sSubPr>
                      <m:e>
                        <m:r>
                          <a:rPr lang="en-US" sz="2000" b="1" i="1">
                            <a:solidFill>
                              <a:schemeClr val="tx2"/>
                            </a:solidFill>
                            <a:latin typeface="Cambria Math"/>
                          </a:rPr>
                          <m:t>𝝐</m:t>
                        </m:r>
                      </m:e>
                      <m:sub>
                        <m:r>
                          <a:rPr lang="en-US" sz="2000" b="1" i="1">
                            <a:solidFill>
                              <a:schemeClr val="tx2"/>
                            </a:solidFill>
                            <a:latin typeface="Cambria Math"/>
                          </a:rPr>
                          <m:t>𝒕</m:t>
                        </m:r>
                      </m:sub>
                    </m:sSub>
                    <m:r>
                      <a:rPr lang="en-US" sz="2000" i="1">
                        <a:solidFill>
                          <a:schemeClr val="tx2"/>
                        </a:solidFill>
                        <a:latin typeface="Cambria Math"/>
                      </a:rPr>
                      <m:t>= </m:t>
                    </m:r>
                    <m:sSub>
                      <m:sSubPr>
                        <m:ctrlPr>
                          <a:rPr lang="it-IT" sz="2000" b="1" i="1">
                            <a:solidFill>
                              <a:schemeClr val="tx2"/>
                            </a:solidFill>
                            <a:latin typeface="Cambria Math"/>
                          </a:rPr>
                        </m:ctrlPr>
                      </m:sSubPr>
                      <m:e>
                        <m:r>
                          <a:rPr lang="en-US" sz="2000" b="1" i="1">
                            <a:solidFill>
                              <a:schemeClr val="tx2"/>
                            </a:solidFill>
                            <a:latin typeface="Cambria Math"/>
                          </a:rPr>
                          <m:t>𝑷</m:t>
                        </m:r>
                      </m:e>
                      <m:sub>
                        <m:r>
                          <a:rPr lang="en-US" sz="2000" b="1" i="1">
                            <a:solidFill>
                              <a:schemeClr val="tx2"/>
                            </a:solidFill>
                            <a:latin typeface="Cambria Math"/>
                          </a:rPr>
                          <m:t>𝟎</m:t>
                        </m:r>
                      </m:sub>
                    </m:sSub>
                    <m:sSub>
                      <m:sSubPr>
                        <m:ctrlPr>
                          <a:rPr lang="it-IT" sz="2000" b="1" i="1">
                            <a:solidFill>
                              <a:schemeClr val="tx2"/>
                            </a:solidFill>
                            <a:latin typeface="Cambria Math"/>
                          </a:rPr>
                        </m:ctrlPr>
                      </m:sSubPr>
                      <m:e>
                        <m:r>
                          <a:rPr lang="en-US" sz="2000" b="1" i="1">
                            <a:solidFill>
                              <a:schemeClr val="tx2"/>
                            </a:solidFill>
                            <a:latin typeface="Cambria Math"/>
                          </a:rPr>
                          <m:t>𝒗</m:t>
                        </m:r>
                      </m:e>
                      <m:sub>
                        <m:r>
                          <a:rPr lang="en-US" sz="2000" b="1" i="1">
                            <a:solidFill>
                              <a:schemeClr val="tx2"/>
                            </a:solidFill>
                            <a:latin typeface="Cambria Math"/>
                          </a:rPr>
                          <m:t>𝒕</m:t>
                        </m:r>
                      </m:sub>
                    </m:sSub>
                    <m:r>
                      <a:rPr lang="it-IT" sz="2000" b="0" i="0" smtClean="0">
                        <a:solidFill>
                          <a:schemeClr val="tx2"/>
                        </a:solidFill>
                        <a:latin typeface="Cambria Math"/>
                      </a:rPr>
                      <m:t> </m:t>
                    </m:r>
                  </m:oMath>
                </a14:m>
                <a:r>
                  <a:rPr lang="en-US" sz="2000" dirty="0">
                    <a:solidFill>
                      <a:schemeClr val="tx2"/>
                    </a:solidFill>
                    <a:latin typeface="Cambria" panose="02040503050406030204" pitchFamily="18" charset="0"/>
                  </a:rPr>
                  <a:t>is the vector of identified structural shocks, with covariance matrix </a:t>
                </a:r>
                <a14:m>
                  <m:oMath xmlns:m="http://schemas.openxmlformats.org/officeDocument/2006/math">
                    <m:sSub>
                      <m:sSubPr>
                        <m:ctrlPr>
                          <a:rPr lang="it-IT" sz="2000" i="1">
                            <a:solidFill>
                              <a:schemeClr val="tx2"/>
                            </a:solidFill>
                            <a:latin typeface="Cambria Math"/>
                          </a:rPr>
                        </m:ctrlPr>
                      </m:sSubPr>
                      <m:e>
                        <m:r>
                          <m:rPr>
                            <m:sty m:val="p"/>
                          </m:rPr>
                          <a:rPr lang="en-US" sz="2000">
                            <a:solidFill>
                              <a:schemeClr val="tx2"/>
                            </a:solidFill>
                            <a:latin typeface="Cambria Math"/>
                          </a:rPr>
                          <m:t>Σ</m:t>
                        </m:r>
                      </m:e>
                      <m:sub>
                        <m:r>
                          <a:rPr lang="en-US" sz="2000" i="1">
                            <a:solidFill>
                              <a:schemeClr val="tx2"/>
                            </a:solidFill>
                            <a:latin typeface="Cambria Math"/>
                          </a:rPr>
                          <m:t>𝜀</m:t>
                        </m:r>
                      </m:sub>
                    </m:sSub>
                  </m:oMath>
                </a14:m>
                <a:r>
                  <a:rPr lang="en-US" sz="2000" dirty="0">
                    <a:solidFill>
                      <a:schemeClr val="tx2"/>
                    </a:solidFill>
                    <a:latin typeface="Cambria" panose="02040503050406030204" pitchFamily="18" charset="0"/>
                  </a:rPr>
                  <a:t>:</a:t>
                </a:r>
                <a:endParaRPr lang="it-IT" sz="2000" dirty="0">
                  <a:solidFill>
                    <a:schemeClr val="tx2"/>
                  </a:solidFill>
                  <a:latin typeface="Cambria" panose="02040503050406030204" pitchFamily="18" charset="0"/>
                </a:endParaRPr>
              </a:p>
              <a:p>
                <a:pPr>
                  <a:spcBef>
                    <a:spcPts val="600"/>
                  </a:spcBef>
                  <a:spcAft>
                    <a:spcPts val="600"/>
                  </a:spcAft>
                </a:pPr>
                <a14:m>
                  <m:oMath xmlns:m="http://schemas.openxmlformats.org/officeDocument/2006/math">
                    <m:sSub>
                      <m:sSubPr>
                        <m:ctrlPr>
                          <a:rPr lang="it-IT" sz="2000" i="1">
                            <a:solidFill>
                              <a:schemeClr val="tx2"/>
                            </a:solidFill>
                            <a:latin typeface="Cambria Math"/>
                          </a:rPr>
                        </m:ctrlPr>
                      </m:sSubPr>
                      <m:e>
                        <m:r>
                          <a:rPr lang="it-IT" sz="2000" b="0" i="0" smtClean="0">
                            <a:solidFill>
                              <a:schemeClr val="tx2"/>
                            </a:solidFill>
                            <a:latin typeface="Cambria Math"/>
                          </a:rPr>
                          <m:t>                                 </m:t>
                        </m:r>
                        <m:r>
                          <m:rPr>
                            <m:sty m:val="p"/>
                          </m:rPr>
                          <a:rPr lang="en-US" sz="2000">
                            <a:solidFill>
                              <a:schemeClr val="tx2"/>
                            </a:solidFill>
                            <a:latin typeface="Cambria Math"/>
                          </a:rPr>
                          <m:t>Σ</m:t>
                        </m:r>
                      </m:e>
                      <m:sub>
                        <m:r>
                          <a:rPr lang="en-US" sz="2000" i="1">
                            <a:solidFill>
                              <a:schemeClr val="tx2"/>
                            </a:solidFill>
                            <a:latin typeface="Cambria Math"/>
                          </a:rPr>
                          <m:t>𝜀</m:t>
                        </m:r>
                      </m:sub>
                    </m:sSub>
                    <m:r>
                      <a:rPr lang="en-US" sz="2000" i="1">
                        <a:solidFill>
                          <a:schemeClr val="tx2"/>
                        </a:solidFill>
                        <a:latin typeface="Cambria Math"/>
                      </a:rPr>
                      <m:t>=</m:t>
                    </m:r>
                    <m:d>
                      <m:dPr>
                        <m:begChr m:val="["/>
                        <m:endChr m:val="]"/>
                        <m:ctrlPr>
                          <a:rPr lang="it-IT" sz="2000" i="1">
                            <a:solidFill>
                              <a:schemeClr val="tx2"/>
                            </a:solidFill>
                            <a:latin typeface="Cambria Math"/>
                          </a:rPr>
                        </m:ctrlPr>
                      </m:dPr>
                      <m:e>
                        <m:m>
                          <m:mPr>
                            <m:mcs>
                              <m:mc>
                                <m:mcPr>
                                  <m:count m:val="3"/>
                                  <m:mcJc m:val="center"/>
                                </m:mcPr>
                              </m:mc>
                            </m:mcs>
                            <m:ctrlPr>
                              <a:rPr lang="it-IT" sz="2000" i="1">
                                <a:solidFill>
                                  <a:schemeClr val="tx2"/>
                                </a:solidFill>
                                <a:latin typeface="Cambria Math"/>
                              </a:rPr>
                            </m:ctrlPr>
                          </m:mPr>
                          <m:mr>
                            <m:e>
                              <m:sSub>
                                <m:sSubPr>
                                  <m:ctrlPr>
                                    <a:rPr lang="it-IT" sz="2000" i="1">
                                      <a:solidFill>
                                        <a:schemeClr val="tx2"/>
                                      </a:solidFill>
                                      <a:latin typeface="Cambria Math"/>
                                    </a:rPr>
                                  </m:ctrlPr>
                                </m:sSubPr>
                                <m:e>
                                  <m:r>
                                    <m:rPr>
                                      <m:sty m:val="p"/>
                                    </m:rPr>
                                    <a:rPr lang="en-US" sz="2000">
                                      <a:solidFill>
                                        <a:schemeClr val="tx2"/>
                                      </a:solidFill>
                                      <a:latin typeface="Cambria Math"/>
                                    </a:rPr>
                                    <m:t>Σ</m:t>
                                  </m:r>
                                </m:e>
                                <m:sub>
                                  <m:r>
                                    <a:rPr lang="en-US" sz="2000" i="1">
                                      <a:solidFill>
                                        <a:schemeClr val="tx2"/>
                                      </a:solidFill>
                                      <a:latin typeface="Cambria Math"/>
                                    </a:rPr>
                                    <m:t>0,0</m:t>
                                  </m:r>
                                </m:sub>
                              </m:sSub>
                            </m:e>
                            <m:e>
                              <m:r>
                                <a:rPr lang="en-US" sz="2000" i="1">
                                  <a:solidFill>
                                    <a:schemeClr val="tx2"/>
                                  </a:solidFill>
                                  <a:latin typeface="Cambria Math"/>
                                </a:rPr>
                                <m:t>…</m:t>
                              </m:r>
                            </m:e>
                            <m:e>
                              <m:sSub>
                                <m:sSubPr>
                                  <m:ctrlPr>
                                    <a:rPr lang="it-IT" sz="2000" i="1">
                                      <a:solidFill>
                                        <a:schemeClr val="tx2"/>
                                      </a:solidFill>
                                      <a:latin typeface="Cambria Math"/>
                                    </a:rPr>
                                  </m:ctrlPr>
                                </m:sSubPr>
                                <m:e>
                                  <m:r>
                                    <m:rPr>
                                      <m:sty m:val="p"/>
                                    </m:rPr>
                                    <a:rPr lang="en-US" sz="2000">
                                      <a:solidFill>
                                        <a:schemeClr val="tx2"/>
                                      </a:solidFill>
                                      <a:latin typeface="Cambria Math"/>
                                    </a:rPr>
                                    <m:t>Σ</m:t>
                                  </m:r>
                                </m:e>
                                <m:sub>
                                  <m:r>
                                    <a:rPr lang="en-US" sz="2000" i="1">
                                      <a:solidFill>
                                        <a:schemeClr val="tx2"/>
                                      </a:solidFill>
                                      <a:latin typeface="Cambria Math"/>
                                    </a:rPr>
                                    <m:t>0,</m:t>
                                  </m:r>
                                  <m:r>
                                    <a:rPr lang="en-US" sz="2000" i="1">
                                      <a:solidFill>
                                        <a:schemeClr val="tx2"/>
                                      </a:solidFill>
                                      <a:latin typeface="Cambria Math"/>
                                    </a:rPr>
                                    <m:t>𝑁</m:t>
                                  </m:r>
                                </m:sub>
                              </m:sSub>
                            </m:e>
                          </m:mr>
                          <m:mr>
                            <m:e>
                              <m:r>
                                <a:rPr lang="en-US" sz="2000" i="1">
                                  <a:solidFill>
                                    <a:schemeClr val="tx2"/>
                                  </a:solidFill>
                                  <a:latin typeface="Cambria Math"/>
                                </a:rPr>
                                <m:t>…</m:t>
                              </m:r>
                            </m:e>
                            <m:e>
                              <m:r>
                                <a:rPr lang="en-US" sz="2000" i="1">
                                  <a:solidFill>
                                    <a:schemeClr val="tx2"/>
                                  </a:solidFill>
                                  <a:latin typeface="Cambria Math"/>
                                </a:rPr>
                                <m:t>…</m:t>
                              </m:r>
                            </m:e>
                            <m:e>
                              <m:r>
                                <a:rPr lang="en-US" sz="2000" i="1">
                                  <a:solidFill>
                                    <a:schemeClr val="tx2"/>
                                  </a:solidFill>
                                  <a:latin typeface="Cambria Math"/>
                                </a:rPr>
                                <m:t>…</m:t>
                              </m:r>
                            </m:e>
                          </m:mr>
                          <m:mr>
                            <m:e>
                              <m:sSub>
                                <m:sSubPr>
                                  <m:ctrlPr>
                                    <a:rPr lang="it-IT" sz="2000" i="1">
                                      <a:solidFill>
                                        <a:schemeClr val="tx2"/>
                                      </a:solidFill>
                                      <a:latin typeface="Cambria Math"/>
                                    </a:rPr>
                                  </m:ctrlPr>
                                </m:sSubPr>
                                <m:e>
                                  <m:r>
                                    <m:rPr>
                                      <m:sty m:val="p"/>
                                    </m:rPr>
                                    <a:rPr lang="en-US" sz="2000">
                                      <a:solidFill>
                                        <a:schemeClr val="tx2"/>
                                      </a:solidFill>
                                      <a:latin typeface="Cambria Math"/>
                                    </a:rPr>
                                    <m:t>Σ</m:t>
                                  </m:r>
                                </m:e>
                                <m:sub>
                                  <m:r>
                                    <a:rPr lang="en-US" sz="2000" i="1">
                                      <a:solidFill>
                                        <a:schemeClr val="tx2"/>
                                      </a:solidFill>
                                      <a:latin typeface="Cambria Math"/>
                                    </a:rPr>
                                    <m:t>𝑁</m:t>
                                  </m:r>
                                  <m:r>
                                    <a:rPr lang="en-US" sz="2000" i="1">
                                      <a:solidFill>
                                        <a:schemeClr val="tx2"/>
                                      </a:solidFill>
                                      <a:latin typeface="Cambria Math"/>
                                    </a:rPr>
                                    <m:t>,0</m:t>
                                  </m:r>
                                </m:sub>
                              </m:sSub>
                            </m:e>
                            <m:e>
                              <m:r>
                                <a:rPr lang="en-US" sz="2000" i="1">
                                  <a:solidFill>
                                    <a:schemeClr val="tx2"/>
                                  </a:solidFill>
                                  <a:latin typeface="Cambria Math"/>
                                </a:rPr>
                                <m:t>…</m:t>
                              </m:r>
                            </m:e>
                            <m:e>
                              <m:sSub>
                                <m:sSubPr>
                                  <m:ctrlPr>
                                    <a:rPr lang="it-IT" sz="2000" i="1">
                                      <a:solidFill>
                                        <a:schemeClr val="tx2"/>
                                      </a:solidFill>
                                      <a:latin typeface="Cambria Math"/>
                                    </a:rPr>
                                  </m:ctrlPr>
                                </m:sSubPr>
                                <m:e>
                                  <m:r>
                                    <m:rPr>
                                      <m:sty m:val="p"/>
                                    </m:rPr>
                                    <a:rPr lang="en-US" sz="2000">
                                      <a:solidFill>
                                        <a:schemeClr val="tx2"/>
                                      </a:solidFill>
                                      <a:latin typeface="Cambria Math"/>
                                    </a:rPr>
                                    <m:t>Σ</m:t>
                                  </m:r>
                                </m:e>
                                <m:sub>
                                  <m:r>
                                    <a:rPr lang="en-US" sz="2000" i="1">
                                      <a:solidFill>
                                        <a:schemeClr val="tx2"/>
                                      </a:solidFill>
                                      <a:latin typeface="Cambria Math"/>
                                    </a:rPr>
                                    <m:t>𝑁</m:t>
                                  </m:r>
                                  <m:r>
                                    <a:rPr lang="en-US" sz="2000" i="1">
                                      <a:solidFill>
                                        <a:schemeClr val="tx2"/>
                                      </a:solidFill>
                                      <a:latin typeface="Cambria Math"/>
                                    </a:rPr>
                                    <m:t>,</m:t>
                                  </m:r>
                                  <m:r>
                                    <a:rPr lang="en-US" sz="2000" i="1">
                                      <a:solidFill>
                                        <a:schemeClr val="tx2"/>
                                      </a:solidFill>
                                      <a:latin typeface="Cambria Math"/>
                                    </a:rPr>
                                    <m:t>𝑁</m:t>
                                  </m:r>
                                </m:sub>
                              </m:sSub>
                            </m:e>
                          </m:mr>
                        </m:m>
                      </m:e>
                    </m:d>
                  </m:oMath>
                </a14:m>
                <a:r>
                  <a:rPr lang="en-GB" sz="2000" dirty="0" smtClean="0">
                    <a:solidFill>
                      <a:schemeClr val="tx2"/>
                    </a:solidFill>
                    <a:latin typeface="Cambria" pitchFamily="18" charset="0"/>
                  </a:rPr>
                  <a:t>      </a:t>
                </a:r>
              </a:p>
              <a:p>
                <a:pPr>
                  <a:spcBef>
                    <a:spcPts val="600"/>
                  </a:spcBef>
                  <a:spcAft>
                    <a:spcPts val="600"/>
                  </a:spcAft>
                </a:pPr>
                <a:r>
                  <a:rPr lang="en-US" sz="2000" dirty="0">
                    <a:solidFill>
                      <a:schemeClr val="tx2"/>
                    </a:solidFill>
                    <a:latin typeface="Cambria" panose="02040503050406030204" pitchFamily="18" charset="0"/>
                  </a:rPr>
                  <a:t>M</a:t>
                </a:r>
                <a:r>
                  <a:rPr lang="en-US" sz="2000" dirty="0" smtClean="0">
                    <a:solidFill>
                      <a:schemeClr val="tx2"/>
                    </a:solidFill>
                    <a:latin typeface="Cambria" panose="02040503050406030204" pitchFamily="18" charset="0"/>
                  </a:rPr>
                  <a:t>onetary policy, demand and supply shocks are likely to be highly correlated across countries (Dees </a:t>
                </a:r>
                <a:r>
                  <a:rPr lang="en-US" sz="2000" i="1" dirty="0">
                    <a:solidFill>
                      <a:schemeClr val="tx2"/>
                    </a:solidFill>
                    <a:latin typeface="Cambria" panose="02040503050406030204" pitchFamily="18" charset="0"/>
                  </a:rPr>
                  <a:t>et </a:t>
                </a:r>
                <a:r>
                  <a:rPr lang="en-US" sz="2000" i="1" dirty="0" smtClean="0">
                    <a:solidFill>
                      <a:schemeClr val="tx2"/>
                    </a:solidFill>
                    <a:latin typeface="Cambria" panose="02040503050406030204" pitchFamily="18" charset="0"/>
                  </a:rPr>
                  <a:t>al</a:t>
                </a:r>
                <a:r>
                  <a:rPr lang="en-US" sz="2000" dirty="0" smtClean="0">
                    <a:solidFill>
                      <a:schemeClr val="tx2"/>
                    </a:solidFill>
                    <a:latin typeface="Cambria" panose="02040503050406030204" pitchFamily="18" charset="0"/>
                  </a:rPr>
                  <a:t>, 2007);</a:t>
                </a:r>
              </a:p>
              <a:p>
                <a:pPr>
                  <a:spcBef>
                    <a:spcPts val="600"/>
                  </a:spcBef>
                  <a:spcAft>
                    <a:spcPts val="600"/>
                  </a:spcAft>
                </a:pPr>
                <a:r>
                  <a:rPr lang="en-US" sz="2000" dirty="0" smtClean="0">
                    <a:solidFill>
                      <a:schemeClr val="tx2"/>
                    </a:solidFill>
                    <a:latin typeface="Cambria" panose="02040503050406030204" pitchFamily="18" charset="0"/>
                  </a:rPr>
                  <a:t>Identification </a:t>
                </a:r>
                <a:r>
                  <a:rPr lang="en-US" sz="2000" dirty="0">
                    <a:solidFill>
                      <a:schemeClr val="tx2"/>
                    </a:solidFill>
                    <a:latin typeface="Cambria" panose="02040503050406030204" pitchFamily="18" charset="0"/>
                  </a:rPr>
                  <a:t>of the monetary policy shock in the euro </a:t>
                </a:r>
                <a:r>
                  <a:rPr lang="en-US" sz="2000" dirty="0" smtClean="0">
                    <a:solidFill>
                      <a:schemeClr val="tx2"/>
                    </a:solidFill>
                    <a:latin typeface="Cambria" panose="02040503050406030204" pitchFamily="18" charset="0"/>
                  </a:rPr>
                  <a:t>area;</a:t>
                </a:r>
              </a:p>
              <a:p>
                <a:pPr>
                  <a:spcBef>
                    <a:spcPts val="600"/>
                  </a:spcBef>
                  <a:spcAft>
                    <a:spcPts val="600"/>
                  </a:spcAft>
                </a:pPr>
                <a:r>
                  <a:rPr lang="en-US" sz="2000" dirty="0" smtClean="0">
                    <a:solidFill>
                      <a:schemeClr val="tx2"/>
                    </a:solidFill>
                    <a:latin typeface="Cambria" panose="02040503050406030204" pitchFamily="18" charset="0"/>
                  </a:rPr>
                  <a:t>Rank </a:t>
                </a:r>
                <a:r>
                  <a:rPr lang="en-US" sz="2000" dirty="0">
                    <a:solidFill>
                      <a:schemeClr val="tx2"/>
                    </a:solidFill>
                    <a:latin typeface="Cambria" panose="02040503050406030204" pitchFamily="18" charset="0"/>
                  </a:rPr>
                  <a:t>the euro area economy first, i.e., it will be represented by the matrix </a:t>
                </a:r>
                <a14:m>
                  <m:oMath xmlns:m="http://schemas.openxmlformats.org/officeDocument/2006/math">
                    <m:sSub>
                      <m:sSubPr>
                        <m:ctrlPr>
                          <a:rPr lang="it-IT" sz="2000" i="1">
                            <a:solidFill>
                              <a:schemeClr val="tx2"/>
                            </a:solidFill>
                            <a:latin typeface="Cambria Math"/>
                          </a:rPr>
                        </m:ctrlPr>
                      </m:sSubPr>
                      <m:e>
                        <m:r>
                          <a:rPr lang="en-US" sz="2000" i="1">
                            <a:solidFill>
                              <a:schemeClr val="tx2"/>
                            </a:solidFill>
                            <a:latin typeface="Cambria Math"/>
                          </a:rPr>
                          <m:t>𝑃</m:t>
                        </m:r>
                      </m:e>
                      <m:sub>
                        <m:r>
                          <a:rPr lang="en-US" sz="2000" i="1">
                            <a:solidFill>
                              <a:schemeClr val="tx2"/>
                            </a:solidFill>
                            <a:latin typeface="Cambria Math"/>
                          </a:rPr>
                          <m:t>0,0</m:t>
                        </m:r>
                      </m:sub>
                    </m:sSub>
                    <m:r>
                      <a:rPr lang="it-IT" sz="2000" b="0" i="0" smtClean="0">
                        <a:solidFill>
                          <a:schemeClr val="tx2"/>
                        </a:solidFill>
                        <a:latin typeface="Cambria Math"/>
                      </a:rPr>
                      <m:t>;</m:t>
                    </m:r>
                  </m:oMath>
                </a14:m>
                <a:r>
                  <a:rPr lang="en-US" sz="2000" dirty="0">
                    <a:solidFill>
                      <a:schemeClr val="tx2"/>
                    </a:solidFill>
                    <a:latin typeface="Cambria" panose="02040503050406030204" pitchFamily="18" charset="0"/>
                  </a:rPr>
                  <a:t> </a:t>
                </a:r>
                <a:endParaRPr lang="it-IT" sz="2000" dirty="0">
                  <a:solidFill>
                    <a:schemeClr val="tx2"/>
                  </a:solidFill>
                  <a:latin typeface="Cambria" panose="02040503050406030204" pitchFamily="18" charset="0"/>
                </a:endParaRPr>
              </a:p>
              <a:p>
                <a:r>
                  <a:rPr lang="en-GB" sz="2000" dirty="0" smtClean="0">
                    <a:solidFill>
                      <a:schemeClr val="tx2"/>
                    </a:solidFill>
                    <a:latin typeface="Cambria" pitchFamily="18" charset="0"/>
                  </a:rPr>
                  <a:t>                                                      </a:t>
                </a:r>
                <a:endParaRPr lang="en-GB" sz="2000" dirty="0" smtClean="0">
                  <a:solidFill>
                    <a:schemeClr val="tx1"/>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179512" y="257527"/>
                <a:ext cx="8640000" cy="6307752"/>
              </a:xfrm>
              <a:prstGeom prst="rect">
                <a:avLst/>
              </a:prstGeom>
              <a:blipFill rotWithShape="1">
                <a:blip r:embed="rId3"/>
                <a:stretch>
                  <a:fillRect l="-705" t="-7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9446585"/>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179512" y="256039"/>
                <a:ext cx="8640000" cy="562936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lvl="2" indent="0" algn="ctr" eaLnBrk="1" hangingPunct="1">
                  <a:spcBef>
                    <a:spcPct val="50000"/>
                  </a:spcBef>
                  <a:defRPr/>
                </a:pPr>
                <a:r>
                  <a:rPr lang="en-GB" sz="2400" dirty="0" smtClean="0">
                    <a:solidFill>
                      <a:schemeClr val="tx2"/>
                    </a:solidFill>
                    <a:latin typeface="Cambria" pitchFamily="18" charset="0"/>
                  </a:rPr>
                  <a:t>Identification strategy (2)</a:t>
                </a:r>
              </a:p>
              <a:p>
                <a:pPr algn="just">
                  <a:spcBef>
                    <a:spcPts val="600"/>
                  </a:spcBef>
                  <a:spcAft>
                    <a:spcPts val="600"/>
                  </a:spcAft>
                </a:pPr>
                <a:r>
                  <a:rPr lang="en-US" sz="2000" dirty="0">
                    <a:solidFill>
                      <a:schemeClr val="tx2"/>
                    </a:solidFill>
                    <a:latin typeface="Cambria" panose="02040503050406030204" pitchFamily="18" charset="0"/>
                  </a:rPr>
                  <a:t>Cholesky decomposition, assuming an ordering in line with that proposed by IMF (2016), Dees </a:t>
                </a:r>
                <a:r>
                  <a:rPr lang="en-US" sz="2000" i="1" dirty="0">
                    <a:solidFill>
                      <a:schemeClr val="tx2"/>
                    </a:solidFill>
                    <a:latin typeface="Cambria" panose="02040503050406030204" pitchFamily="18" charset="0"/>
                  </a:rPr>
                  <a:t>et </a:t>
                </a:r>
                <a:r>
                  <a:rPr lang="en-US" sz="2000" i="1" dirty="0" smtClean="0">
                    <a:solidFill>
                      <a:schemeClr val="tx2"/>
                    </a:solidFill>
                    <a:latin typeface="Cambria" panose="02040503050406030204" pitchFamily="18" charset="0"/>
                  </a:rPr>
                  <a:t>al</a:t>
                </a:r>
                <a:r>
                  <a:rPr lang="en-US" sz="2000" dirty="0" smtClean="0">
                    <a:solidFill>
                      <a:schemeClr val="tx2"/>
                    </a:solidFill>
                    <a:latin typeface="Cambria" panose="02040503050406030204" pitchFamily="18" charset="0"/>
                  </a:rPr>
                  <a:t> </a:t>
                </a:r>
                <a:r>
                  <a:rPr lang="en-US" sz="2000" dirty="0">
                    <a:solidFill>
                      <a:schemeClr val="tx2"/>
                    </a:solidFill>
                    <a:latin typeface="Cambria" panose="02040503050406030204" pitchFamily="18" charset="0"/>
                  </a:rPr>
                  <a:t>(2007) – or, in the context of the FAVAR literature, Bernanke </a:t>
                </a:r>
                <a:r>
                  <a:rPr lang="en-US" sz="2000" i="1" dirty="0" smtClean="0">
                    <a:solidFill>
                      <a:schemeClr val="tx2"/>
                    </a:solidFill>
                    <a:latin typeface="Cambria" panose="02040503050406030204" pitchFamily="18" charset="0"/>
                  </a:rPr>
                  <a:t>et al</a:t>
                </a:r>
                <a:r>
                  <a:rPr lang="en-US" sz="2000" dirty="0" smtClean="0">
                    <a:solidFill>
                      <a:schemeClr val="tx2"/>
                    </a:solidFill>
                    <a:latin typeface="Cambria" panose="02040503050406030204" pitchFamily="18" charset="0"/>
                  </a:rPr>
                  <a:t> </a:t>
                </a:r>
                <a:r>
                  <a:rPr lang="en-US" sz="2000" dirty="0">
                    <a:solidFill>
                      <a:schemeClr val="tx2"/>
                    </a:solidFill>
                    <a:latin typeface="Cambria" panose="02040503050406030204" pitchFamily="18" charset="0"/>
                  </a:rPr>
                  <a:t>(2005): shadow interest rates first, followed by exchange rate, output and inflation</a:t>
                </a:r>
                <a:r>
                  <a:rPr lang="en-US" sz="2000" dirty="0" smtClean="0">
                    <a:solidFill>
                      <a:schemeClr val="tx2"/>
                    </a:solidFill>
                    <a:latin typeface="Cambria" panose="02040503050406030204" pitchFamily="18" charset="0"/>
                  </a:rPr>
                  <a:t>;</a:t>
                </a:r>
                <a:endParaRPr lang="en-US" sz="2000" dirty="0">
                  <a:solidFill>
                    <a:schemeClr val="tx2"/>
                  </a:solidFill>
                  <a:latin typeface="Cambria" panose="02040503050406030204" pitchFamily="18" charset="0"/>
                </a:endParaRPr>
              </a:p>
              <a:p>
                <a:pPr algn="just">
                  <a:spcBef>
                    <a:spcPts val="600"/>
                  </a:spcBef>
                  <a:spcAft>
                    <a:spcPts val="600"/>
                  </a:spcAft>
                </a:pPr>
                <a:r>
                  <a:rPr lang="en-US" sz="2000" dirty="0">
                    <a:solidFill>
                      <a:schemeClr val="tx2"/>
                    </a:solidFill>
                    <a:latin typeface="Cambria" panose="02040503050406030204" pitchFamily="18" charset="0"/>
                  </a:rPr>
                  <a:t>“Structural Generalized Impulse Response Function” (SGIRF) </a:t>
                </a:r>
                <a:r>
                  <a:rPr lang="en-US" sz="2000" dirty="0" err="1">
                    <a:solidFill>
                      <a:schemeClr val="tx2"/>
                    </a:solidFill>
                    <a:latin typeface="Cambria" panose="02040503050406030204" pitchFamily="18" charset="0"/>
                  </a:rPr>
                  <a:t>ortogonalizing</a:t>
                </a:r>
                <a:r>
                  <a:rPr lang="en-US" sz="2000" dirty="0">
                    <a:solidFill>
                      <a:schemeClr val="tx2"/>
                    </a:solidFill>
                    <a:latin typeface="Cambria" panose="02040503050406030204" pitchFamily="18" charset="0"/>
                  </a:rPr>
                  <a:t> the system’s residuals</a:t>
                </a:r>
                <a:r>
                  <a:rPr lang="en-US" sz="2000" dirty="0" smtClean="0">
                    <a:solidFill>
                      <a:schemeClr val="tx2"/>
                    </a:solidFill>
                    <a:latin typeface="Cambria" panose="02040503050406030204" pitchFamily="18" charset="0"/>
                  </a:rPr>
                  <a:t>;</a:t>
                </a:r>
                <a:endParaRPr lang="en-US" sz="2000" dirty="0">
                  <a:solidFill>
                    <a:schemeClr val="tx2"/>
                  </a:solidFill>
                  <a:latin typeface="Cambria" panose="02040503050406030204" pitchFamily="18" charset="0"/>
                </a:endParaRPr>
              </a:p>
              <a:p>
                <a:pPr algn="just">
                  <a:spcBef>
                    <a:spcPts val="600"/>
                  </a:spcBef>
                  <a:spcAft>
                    <a:spcPts val="600"/>
                  </a:spcAft>
                </a:pPr>
                <a:r>
                  <a:rPr lang="en-US" sz="2000" dirty="0">
                    <a:solidFill>
                      <a:schemeClr val="tx2"/>
                    </a:solidFill>
                    <a:latin typeface="Cambria" panose="02040503050406030204" pitchFamily="18" charset="0"/>
                  </a:rPr>
                  <a:t>Impose that the matrix </a:t>
                </a:r>
                <a14:m>
                  <m:oMath xmlns:m="http://schemas.openxmlformats.org/officeDocument/2006/math">
                    <m:sSub>
                      <m:sSubPr>
                        <m:ctrlPr>
                          <a:rPr lang="it-IT" sz="2000" i="1">
                            <a:solidFill>
                              <a:schemeClr val="tx2"/>
                            </a:solidFill>
                            <a:latin typeface="Cambria Math"/>
                          </a:rPr>
                        </m:ctrlPr>
                      </m:sSubPr>
                      <m:e>
                        <m:r>
                          <a:rPr lang="en-US" sz="2000">
                            <a:solidFill>
                              <a:schemeClr val="tx2"/>
                            </a:solidFill>
                            <a:latin typeface="Cambria Math"/>
                          </a:rPr>
                          <m:t>𝑷</m:t>
                        </m:r>
                      </m:e>
                      <m:sub>
                        <m:r>
                          <a:rPr lang="en-US" sz="2000">
                            <a:solidFill>
                              <a:schemeClr val="tx2"/>
                            </a:solidFill>
                            <a:latin typeface="Cambria Math"/>
                          </a:rPr>
                          <m:t>𝟎</m:t>
                        </m:r>
                        <m:r>
                          <a:rPr lang="en-US" sz="2000">
                            <a:solidFill>
                              <a:schemeClr val="tx2"/>
                            </a:solidFill>
                            <a:latin typeface="Cambria Math"/>
                          </a:rPr>
                          <m:t>,</m:t>
                        </m:r>
                        <m:r>
                          <a:rPr lang="en-US" sz="2000">
                            <a:solidFill>
                              <a:schemeClr val="tx2"/>
                            </a:solidFill>
                            <a:latin typeface="Cambria Math"/>
                          </a:rPr>
                          <m:t>𝟎</m:t>
                        </m:r>
                      </m:sub>
                    </m:sSub>
                  </m:oMath>
                </a14:m>
                <a:r>
                  <a:rPr lang="en-US" sz="2000" dirty="0">
                    <a:solidFill>
                      <a:schemeClr val="tx2"/>
                    </a:solidFill>
                    <a:latin typeface="Cambria" panose="02040503050406030204" pitchFamily="18" charset="0"/>
                  </a:rPr>
                  <a:t> is lower </a:t>
                </a:r>
                <a:r>
                  <a:rPr lang="en-US" sz="2000" dirty="0" smtClean="0">
                    <a:solidFill>
                      <a:schemeClr val="tx2"/>
                    </a:solidFill>
                    <a:latin typeface="Cambria" panose="02040503050406030204" pitchFamily="18" charset="0"/>
                  </a:rPr>
                  <a:t>triangular</a:t>
                </a:r>
                <a:r>
                  <a:rPr lang="it-IT" sz="2000" dirty="0" smtClean="0">
                    <a:solidFill>
                      <a:schemeClr val="tx2"/>
                    </a:solidFill>
                    <a:latin typeface="Cambria" panose="02040503050406030204" pitchFamily="18" charset="0"/>
                  </a:rPr>
                  <a:t>;</a:t>
                </a:r>
                <a:endParaRPr lang="it-IT" sz="2000" dirty="0">
                  <a:solidFill>
                    <a:schemeClr val="tx2"/>
                  </a:solidFill>
                  <a:latin typeface="Cambria" panose="02040503050406030204" pitchFamily="18" charset="0"/>
                </a:endParaRPr>
              </a:p>
              <a:p>
                <a:pPr algn="just">
                  <a:spcBef>
                    <a:spcPts val="600"/>
                  </a:spcBef>
                  <a:spcAft>
                    <a:spcPts val="600"/>
                  </a:spcAft>
                </a:pPr>
                <a:r>
                  <a:rPr lang="en-US" sz="2000" dirty="0">
                    <a:solidFill>
                      <a:schemeClr val="tx2"/>
                    </a:solidFill>
                    <a:latin typeface="Cambria" panose="02040503050406030204" pitchFamily="18" charset="0"/>
                  </a:rPr>
                  <a:t>All the other matrices on the diagonal of </a:t>
                </a:r>
                <a14:m>
                  <m:oMath xmlns:m="http://schemas.openxmlformats.org/officeDocument/2006/math">
                    <m:sSub>
                      <m:sSubPr>
                        <m:ctrlPr>
                          <a:rPr lang="it-IT" sz="2000" i="1">
                            <a:solidFill>
                              <a:schemeClr val="tx2"/>
                            </a:solidFill>
                            <a:latin typeface="Cambria Math"/>
                          </a:rPr>
                        </m:ctrlPr>
                      </m:sSubPr>
                      <m:e>
                        <m:r>
                          <a:rPr lang="en-US" sz="2000">
                            <a:solidFill>
                              <a:schemeClr val="tx2"/>
                            </a:solidFill>
                            <a:latin typeface="Cambria Math"/>
                          </a:rPr>
                          <m:t>𝑷</m:t>
                        </m:r>
                      </m:e>
                      <m:sub>
                        <m:r>
                          <a:rPr lang="en-US" sz="2000">
                            <a:solidFill>
                              <a:schemeClr val="tx2"/>
                            </a:solidFill>
                            <a:latin typeface="Cambria Math"/>
                          </a:rPr>
                          <m:t>𝟎</m:t>
                        </m:r>
                      </m:sub>
                    </m:sSub>
                  </m:oMath>
                </a14:m>
                <a:r>
                  <a:rPr lang="en-US" sz="2000" dirty="0">
                    <a:solidFill>
                      <a:schemeClr val="tx2"/>
                    </a:solidFill>
                    <a:latin typeface="Cambria" panose="02040503050406030204" pitchFamily="18" charset="0"/>
                  </a:rPr>
                  <a:t> are identity matrices, while imposing that off-diagonal elements are set equal to </a:t>
                </a:r>
                <a:r>
                  <a:rPr lang="en-US" sz="2000" dirty="0" smtClean="0">
                    <a:solidFill>
                      <a:schemeClr val="tx2"/>
                    </a:solidFill>
                    <a:latin typeface="Cambria" panose="02040503050406030204" pitchFamily="18" charset="0"/>
                  </a:rPr>
                  <a:t>zero (Dees et al, 2007);</a:t>
                </a:r>
                <a:endParaRPr lang="it-IT" sz="2000" dirty="0" smtClean="0">
                  <a:solidFill>
                    <a:schemeClr val="tx2"/>
                  </a:solidFill>
                  <a:latin typeface="Cambria" panose="02040503050406030204" pitchFamily="18" charset="0"/>
                </a:endParaRPr>
              </a:p>
              <a:p>
                <a:pPr algn="just">
                  <a:spcBef>
                    <a:spcPts val="600"/>
                  </a:spcBef>
                  <a:spcAft>
                    <a:spcPts val="600"/>
                  </a:spcAft>
                </a:pPr>
                <a:endParaRPr lang="it-IT" sz="2000" dirty="0" smtClean="0">
                  <a:solidFill>
                    <a:schemeClr val="tx2"/>
                  </a:solidFill>
                  <a:latin typeface="Cambria" panose="02040503050406030204" pitchFamily="18" charset="0"/>
                </a:endParaRPr>
              </a:p>
              <a:p>
                <a:pPr algn="just">
                  <a:spcBef>
                    <a:spcPts val="600"/>
                  </a:spcBef>
                  <a:spcAft>
                    <a:spcPts val="600"/>
                  </a:spcAft>
                </a:pPr>
                <a14:m>
                  <m:oMathPara xmlns:m="http://schemas.openxmlformats.org/officeDocument/2006/math">
                    <m:oMathParaPr>
                      <m:jc m:val="left"/>
                    </m:oMathParaPr>
                    <m:oMath xmlns:m="http://schemas.openxmlformats.org/officeDocument/2006/math">
                      <m:sSub>
                        <m:sSubPr>
                          <m:ctrlPr>
                            <a:rPr lang="it-IT" sz="2000" b="1" i="1">
                              <a:solidFill>
                                <a:schemeClr val="tx2"/>
                              </a:solidFill>
                              <a:latin typeface="Cambria Math"/>
                            </a:rPr>
                          </m:ctrlPr>
                        </m:sSubPr>
                        <m:e>
                          <m:r>
                            <a:rPr lang="en-US" sz="2000" b="1" i="1">
                              <a:solidFill>
                                <a:schemeClr val="tx2"/>
                              </a:solidFill>
                              <a:latin typeface="Cambria Math"/>
                            </a:rPr>
                            <m:t>𝑷</m:t>
                          </m:r>
                        </m:e>
                        <m:sub>
                          <m:r>
                            <a:rPr lang="en-US" sz="2000" b="1" i="1">
                              <a:solidFill>
                                <a:schemeClr val="tx2"/>
                              </a:solidFill>
                              <a:latin typeface="Cambria Math"/>
                            </a:rPr>
                            <m:t>𝟎</m:t>
                          </m:r>
                        </m:sub>
                      </m:sSub>
                      <m:r>
                        <a:rPr lang="en-US" sz="2000" i="1">
                          <a:solidFill>
                            <a:schemeClr val="tx2"/>
                          </a:solidFill>
                          <a:latin typeface="Cambria Math"/>
                        </a:rPr>
                        <m:t>=</m:t>
                      </m:r>
                      <m:d>
                        <m:dPr>
                          <m:begChr m:val="["/>
                          <m:endChr m:val="]"/>
                          <m:ctrlPr>
                            <a:rPr lang="it-IT" sz="2000" i="1">
                              <a:solidFill>
                                <a:schemeClr val="tx2"/>
                              </a:solidFill>
                              <a:latin typeface="Cambria Math"/>
                            </a:rPr>
                          </m:ctrlPr>
                        </m:dPr>
                        <m:e>
                          <m:m>
                            <m:mPr>
                              <m:mcs>
                                <m:mc>
                                  <m:mcPr>
                                    <m:count m:val="3"/>
                                    <m:mcJc m:val="center"/>
                                  </m:mcPr>
                                </m:mc>
                              </m:mcs>
                              <m:ctrlPr>
                                <a:rPr lang="it-IT" sz="2000" i="1">
                                  <a:solidFill>
                                    <a:schemeClr val="tx2"/>
                                  </a:solidFill>
                                  <a:latin typeface="Cambria Math"/>
                                </a:rPr>
                              </m:ctrlPr>
                            </m:mPr>
                            <m:mr>
                              <m:e>
                                <m:sSub>
                                  <m:sSubPr>
                                    <m:ctrlPr>
                                      <a:rPr lang="it-IT" sz="2000" i="1">
                                        <a:solidFill>
                                          <a:schemeClr val="tx2"/>
                                        </a:solidFill>
                                        <a:latin typeface="Cambria Math"/>
                                      </a:rPr>
                                    </m:ctrlPr>
                                  </m:sSubPr>
                                  <m:e>
                                    <m:r>
                                      <a:rPr lang="en-US" sz="2000" i="1">
                                        <a:solidFill>
                                          <a:schemeClr val="tx2"/>
                                        </a:solidFill>
                                        <a:latin typeface="Cambria Math"/>
                                      </a:rPr>
                                      <m:t>𝑃</m:t>
                                    </m:r>
                                  </m:e>
                                  <m:sub>
                                    <m:r>
                                      <a:rPr lang="en-US" sz="2000" i="1">
                                        <a:solidFill>
                                          <a:schemeClr val="tx2"/>
                                        </a:solidFill>
                                        <a:latin typeface="Cambria Math"/>
                                      </a:rPr>
                                      <m:t>0,0</m:t>
                                    </m:r>
                                  </m:sub>
                                </m:sSub>
                              </m:e>
                              <m:e>
                                <m:r>
                                  <a:rPr lang="en-US" sz="2000" i="1">
                                    <a:solidFill>
                                      <a:schemeClr val="tx2"/>
                                    </a:solidFill>
                                    <a:latin typeface="Cambria Math"/>
                                  </a:rPr>
                                  <m:t>0</m:t>
                                </m:r>
                              </m:e>
                              <m:e>
                                <m:r>
                                  <a:rPr lang="en-US" sz="2000" i="1">
                                    <a:solidFill>
                                      <a:schemeClr val="tx2"/>
                                    </a:solidFill>
                                    <a:latin typeface="Cambria Math"/>
                                  </a:rPr>
                                  <m:t>0</m:t>
                                </m:r>
                              </m:e>
                            </m:mr>
                            <m:mr>
                              <m:e>
                                <m:r>
                                  <a:rPr lang="en-US" sz="2000" i="1">
                                    <a:solidFill>
                                      <a:schemeClr val="tx2"/>
                                    </a:solidFill>
                                    <a:latin typeface="Cambria Math"/>
                                  </a:rPr>
                                  <m:t>0</m:t>
                                </m:r>
                              </m:e>
                              <m:e>
                                <m:r>
                                  <a:rPr lang="en-US" sz="2000" i="1">
                                    <a:solidFill>
                                      <a:schemeClr val="tx2"/>
                                    </a:solidFill>
                                    <a:latin typeface="Cambria Math"/>
                                  </a:rPr>
                                  <m:t>𝐼</m:t>
                                </m:r>
                              </m:e>
                              <m:e>
                                <m:r>
                                  <a:rPr lang="en-US" sz="2000" i="1">
                                    <a:solidFill>
                                      <a:schemeClr val="tx2"/>
                                    </a:solidFill>
                                    <a:latin typeface="Cambria Math"/>
                                  </a:rPr>
                                  <m:t>0</m:t>
                                </m:r>
                              </m:e>
                            </m:mr>
                            <m:mr>
                              <m:e>
                                <m:r>
                                  <a:rPr lang="en-US" sz="2000" i="1">
                                    <a:solidFill>
                                      <a:schemeClr val="tx2"/>
                                    </a:solidFill>
                                    <a:latin typeface="Cambria Math"/>
                                  </a:rPr>
                                  <m:t>0</m:t>
                                </m:r>
                              </m:e>
                              <m:e>
                                <m:r>
                                  <a:rPr lang="en-US" sz="2000" i="1">
                                    <a:solidFill>
                                      <a:schemeClr val="tx2"/>
                                    </a:solidFill>
                                    <a:latin typeface="Cambria Math"/>
                                  </a:rPr>
                                  <m:t>0</m:t>
                                </m:r>
                              </m:e>
                              <m:e>
                                <m:r>
                                  <a:rPr lang="en-US" sz="2000" i="1">
                                    <a:solidFill>
                                      <a:schemeClr val="tx2"/>
                                    </a:solidFill>
                                    <a:latin typeface="Cambria Math"/>
                                  </a:rPr>
                                  <m:t>𝐼</m:t>
                                </m:r>
                              </m:e>
                            </m:mr>
                          </m:m>
                        </m:e>
                      </m:d>
                    </m:oMath>
                  </m:oMathPara>
                </a14:m>
                <a:endParaRPr lang="it-IT" sz="2000" dirty="0" smtClean="0">
                  <a:solidFill>
                    <a:schemeClr val="tx2"/>
                  </a:solidFill>
                  <a:latin typeface="Cambria" panose="02040503050406030204" pitchFamily="18" charset="0"/>
                </a:endParaRPr>
              </a:p>
              <a:p>
                <a:pPr algn="just">
                  <a:spcBef>
                    <a:spcPts val="600"/>
                  </a:spcBef>
                  <a:spcAft>
                    <a:spcPts val="600"/>
                  </a:spcAft>
                </a:pPr>
                <a:endParaRPr lang="en-GB" sz="2000" dirty="0">
                  <a:solidFill>
                    <a:schemeClr val="tx2"/>
                  </a:solidFill>
                  <a:latin typeface="Cambria" panose="02040503050406030204"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179512" y="256039"/>
                <a:ext cx="8640000" cy="5629362"/>
              </a:xfrm>
              <a:prstGeom prst="rect">
                <a:avLst/>
              </a:prstGeom>
              <a:blipFill rotWithShape="1">
                <a:blip r:embed="rId3"/>
                <a:stretch>
                  <a:fillRect l="-705" t="-867" r="-70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710014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216059" y="26571"/>
            <a:ext cx="8640000"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Motivation</a:t>
            </a:r>
            <a:endParaRPr lang="en-GB" sz="2400" dirty="0" smtClean="0">
              <a:solidFill>
                <a:schemeClr val="tx2"/>
              </a:solidFill>
              <a:latin typeface="Cambria" pitchFamily="18" charset="0"/>
            </a:endParaRPr>
          </a:p>
          <a:p>
            <a:pPr marL="342900" indent="-342900" algn="just" eaLnBrk="1" hangingPunct="1">
              <a:spcBef>
                <a:spcPct val="50000"/>
              </a:spcBef>
              <a:buFont typeface="Arial" panose="020B0604020202020204" pitchFamily="34" charset="0"/>
              <a:buChar char="•"/>
              <a:defRPr/>
            </a:pPr>
            <a:r>
              <a:rPr lang="en-GB" sz="2400" dirty="0">
                <a:solidFill>
                  <a:schemeClr val="tx2"/>
                </a:solidFill>
                <a:latin typeface="Cambria" pitchFamily="18" charset="0"/>
              </a:rPr>
              <a:t>Many studies </a:t>
            </a:r>
            <a:r>
              <a:rPr lang="en-GB" sz="2400" dirty="0" smtClean="0">
                <a:solidFill>
                  <a:schemeClr val="tx2"/>
                </a:solidFill>
                <a:latin typeface="Cambria" pitchFamily="18" charset="0"/>
              </a:rPr>
              <a:t>of </a:t>
            </a:r>
            <a:r>
              <a:rPr lang="en-GB" sz="2400" u="sng" dirty="0" smtClean="0">
                <a:solidFill>
                  <a:schemeClr val="tx2"/>
                </a:solidFill>
                <a:latin typeface="Cambria" pitchFamily="18" charset="0"/>
              </a:rPr>
              <a:t>real and financial interdependencies between different countries and economic areas</a:t>
            </a:r>
            <a:r>
              <a:rPr lang="en-GB" sz="2400" dirty="0" smtClean="0">
                <a:solidFill>
                  <a:schemeClr val="tx2"/>
                </a:solidFill>
                <a:latin typeface="Cambria" pitchFamily="18" charset="0"/>
              </a:rPr>
              <a:t> (Pesaran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2004, Dees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2007, Cesa-Bianchi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2011), including the euro area and Central Eastern and South-Eastern European (CESEE) economies (Galesi and Sgherri, 2009, Sun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2013) with GVAR methodology…</a:t>
            </a:r>
          </a:p>
          <a:p>
            <a:pPr marL="342900" indent="-342900" algn="just" eaLnBrk="1" hangingPunct="1">
              <a:spcBef>
                <a:spcPct val="50000"/>
              </a:spcBef>
              <a:buFont typeface="Arial" panose="020B0604020202020204" pitchFamily="34" charset="0"/>
              <a:buChar char="•"/>
              <a:defRPr/>
            </a:pPr>
            <a:r>
              <a:rPr lang="en-GB" sz="2400" dirty="0" smtClean="0">
                <a:solidFill>
                  <a:schemeClr val="tx2"/>
                </a:solidFill>
                <a:latin typeface="Cambria" pitchFamily="18" charset="0"/>
              </a:rPr>
              <a:t>…but only recently analysis of real and financial </a:t>
            </a:r>
            <a:r>
              <a:rPr lang="en-GB" sz="2400" u="sng" dirty="0" err="1" smtClean="0">
                <a:solidFill>
                  <a:schemeClr val="tx2"/>
                </a:solidFill>
                <a:latin typeface="Cambria" pitchFamily="18" charset="0"/>
              </a:rPr>
              <a:t>spillovers</a:t>
            </a:r>
            <a:r>
              <a:rPr lang="en-GB" sz="2400" u="sng" dirty="0" smtClean="0">
                <a:solidFill>
                  <a:schemeClr val="tx2"/>
                </a:solidFill>
                <a:latin typeface="Cambria" pitchFamily="18" charset="0"/>
              </a:rPr>
              <a:t> of the ECB’s non-standard monetary policies to different </a:t>
            </a:r>
            <a:r>
              <a:rPr lang="en-GB" sz="2400" u="sng" dirty="0">
                <a:solidFill>
                  <a:schemeClr val="tx2"/>
                </a:solidFill>
                <a:latin typeface="Cambria" pitchFamily="18" charset="0"/>
              </a:rPr>
              <a:t>regions</a:t>
            </a:r>
            <a:r>
              <a:rPr lang="en-GB" sz="2400" u="sng" dirty="0" smtClean="0">
                <a:solidFill>
                  <a:schemeClr val="tx2"/>
                </a:solidFill>
                <a:latin typeface="Cambria" pitchFamily="18" charset="0"/>
              </a:rPr>
              <a:t> and countries</a:t>
            </a:r>
            <a:r>
              <a:rPr lang="en-GB" sz="2400" dirty="0" smtClean="0">
                <a:solidFill>
                  <a:schemeClr val="tx2"/>
                </a:solidFill>
                <a:latin typeface="Cambria" pitchFamily="18" charset="0"/>
              </a:rPr>
              <a:t> (Chen </a:t>
            </a:r>
            <a:r>
              <a:rPr lang="en-GB" sz="2400" i="1" dirty="0" smtClean="0">
                <a:solidFill>
                  <a:schemeClr val="tx2"/>
                </a:solidFill>
                <a:latin typeface="Cambria" pitchFamily="18" charset="0"/>
              </a:rPr>
              <a:t>et al</a:t>
            </a:r>
            <a:r>
              <a:rPr lang="en-GB" sz="2400" dirty="0" smtClean="0">
                <a:solidFill>
                  <a:schemeClr val="tx2"/>
                </a:solidFill>
                <a:latin typeface="Cambria" pitchFamily="18" charset="0"/>
              </a:rPr>
              <a:t>, 2017), and, in particular, to certain EU non-euro zone countries (IMF, 2016; </a:t>
            </a:r>
            <a:r>
              <a:rPr lang="en-GB" sz="2400" dirty="0">
                <a:solidFill>
                  <a:schemeClr val="tx2"/>
                </a:solidFill>
                <a:latin typeface="Cambria" pitchFamily="18" charset="0"/>
              </a:rPr>
              <a:t>Bluwstein and </a:t>
            </a:r>
            <a:r>
              <a:rPr lang="en-GB" sz="2400" dirty="0" smtClean="0">
                <a:solidFill>
                  <a:schemeClr val="tx2"/>
                </a:solidFill>
                <a:latin typeface="Cambria" pitchFamily="18" charset="0"/>
              </a:rPr>
              <a:t>Canova, 2016; </a:t>
            </a:r>
            <a:r>
              <a:rPr lang="en-GB" sz="2400" dirty="0" err="1">
                <a:solidFill>
                  <a:schemeClr val="tx2"/>
                </a:solidFill>
                <a:latin typeface="Cambria" pitchFamily="18" charset="0"/>
              </a:rPr>
              <a:t>Horvàth</a:t>
            </a:r>
            <a:r>
              <a:rPr lang="en-GB" sz="2400" dirty="0">
                <a:solidFill>
                  <a:schemeClr val="tx2"/>
                </a:solidFill>
                <a:latin typeface="Cambria" pitchFamily="18" charset="0"/>
              </a:rPr>
              <a:t> and </a:t>
            </a:r>
            <a:r>
              <a:rPr lang="en-GB" sz="2400" dirty="0" err="1">
                <a:solidFill>
                  <a:schemeClr val="tx2"/>
                </a:solidFill>
                <a:latin typeface="Cambria" pitchFamily="18" charset="0"/>
              </a:rPr>
              <a:t>Voslarova</a:t>
            </a:r>
            <a:r>
              <a:rPr lang="en-GB" sz="2400" dirty="0">
                <a:solidFill>
                  <a:schemeClr val="tx2"/>
                </a:solidFill>
                <a:latin typeface="Cambria" pitchFamily="18" charset="0"/>
              </a:rPr>
              <a:t> </a:t>
            </a:r>
            <a:r>
              <a:rPr lang="en-GB" sz="2400" dirty="0" smtClean="0">
                <a:solidFill>
                  <a:schemeClr val="tx2"/>
                </a:solidFill>
                <a:latin typeface="Cambria" pitchFamily="18" charset="0"/>
              </a:rPr>
              <a:t>2017; </a:t>
            </a:r>
            <a:r>
              <a:rPr lang="en-GB" sz="2400" dirty="0">
                <a:solidFill>
                  <a:schemeClr val="tx2"/>
                </a:solidFill>
                <a:latin typeface="Cambria" pitchFamily="18" charset="0"/>
              </a:rPr>
              <a:t>Hájek and </a:t>
            </a:r>
            <a:r>
              <a:rPr lang="en-GB" sz="2400" dirty="0" err="1" smtClean="0">
                <a:solidFill>
                  <a:schemeClr val="tx2"/>
                </a:solidFill>
                <a:latin typeface="Cambria" pitchFamily="18" charset="0"/>
              </a:rPr>
              <a:t>Horvàth</a:t>
            </a:r>
            <a:r>
              <a:rPr lang="en-GB" sz="2400" dirty="0" smtClean="0">
                <a:solidFill>
                  <a:schemeClr val="tx2"/>
                </a:solidFill>
                <a:latin typeface="Cambria" pitchFamily="18" charset="0"/>
              </a:rPr>
              <a:t>, 2017; Potjagailo, 2017; Feldkircher </a:t>
            </a:r>
            <a:r>
              <a:rPr lang="en-GB" sz="2400" i="1" dirty="0" smtClean="0">
                <a:solidFill>
                  <a:schemeClr val="tx2"/>
                </a:solidFill>
                <a:latin typeface="Cambria" pitchFamily="18" charset="0"/>
              </a:rPr>
              <a:t>et al </a:t>
            </a:r>
            <a:r>
              <a:rPr lang="en-GB" sz="2400" dirty="0" smtClean="0">
                <a:solidFill>
                  <a:schemeClr val="tx2"/>
                </a:solidFill>
                <a:latin typeface="Cambria" pitchFamily="18" charset="0"/>
              </a:rPr>
              <a:t>2017, 2018; </a:t>
            </a:r>
            <a:r>
              <a:rPr lang="en-GB" sz="2400" dirty="0" err="1" smtClean="0">
                <a:solidFill>
                  <a:schemeClr val="tx2"/>
                </a:solidFill>
                <a:latin typeface="Cambria" pitchFamily="18" charset="0"/>
              </a:rPr>
              <a:t>Benecká</a:t>
            </a:r>
            <a:r>
              <a:rPr lang="en-GB" sz="2400" dirty="0" smtClean="0">
                <a:solidFill>
                  <a:schemeClr val="tx2"/>
                </a:solidFill>
                <a:latin typeface="Cambria" pitchFamily="18" charset="0"/>
              </a:rPr>
              <a:t> </a:t>
            </a:r>
            <a:r>
              <a:rPr lang="en-GB" sz="2400" i="1" dirty="0" smtClean="0">
                <a:solidFill>
                  <a:schemeClr val="tx2"/>
                </a:solidFill>
                <a:latin typeface="Cambria" pitchFamily="18" charset="0"/>
              </a:rPr>
              <a:t>et al, 2018</a:t>
            </a:r>
            <a:r>
              <a:rPr lang="en-GB" sz="2400" dirty="0" smtClean="0">
                <a:solidFill>
                  <a:schemeClr val="tx2"/>
                </a:solidFill>
                <a:latin typeface="Cambria" pitchFamily="18" charset="0"/>
              </a:rPr>
              <a:t>).</a:t>
            </a:r>
          </a:p>
          <a:p>
            <a:pPr algn="just" eaLnBrk="1" hangingPunct="1">
              <a:spcBef>
                <a:spcPct val="50000"/>
              </a:spcBef>
              <a:defRPr/>
            </a:pPr>
            <a:endParaRPr lang="en-GB" sz="2400" dirty="0">
              <a:solidFill>
                <a:schemeClr val="tx2"/>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68087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216059" y="26571"/>
            <a:ext cx="8640000"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Objective</a:t>
            </a:r>
            <a:endParaRPr lang="en-GB" sz="2000" dirty="0" smtClean="0">
              <a:solidFill>
                <a:schemeClr val="tx2"/>
              </a:solidFill>
              <a:latin typeface="Cambria" pitchFamily="18" charset="0"/>
            </a:endParaRPr>
          </a:p>
          <a:p>
            <a:pPr marL="342900" indent="-342900" algn="just" eaLnBrk="1" hangingPunct="1">
              <a:spcBef>
                <a:spcPct val="50000"/>
              </a:spcBef>
              <a:buFont typeface="Arial" panose="020B0604020202020204" pitchFamily="34" charset="0"/>
              <a:buChar char="•"/>
              <a:defRPr/>
            </a:pPr>
            <a:r>
              <a:rPr lang="en-GB" sz="2400" b="1" i="1" dirty="0">
                <a:solidFill>
                  <a:schemeClr val="tx2"/>
                </a:solidFill>
                <a:latin typeface="Cambria" pitchFamily="18" charset="0"/>
              </a:rPr>
              <a:t>Aim</a:t>
            </a:r>
            <a:r>
              <a:rPr lang="en-GB" sz="2400" dirty="0">
                <a:solidFill>
                  <a:schemeClr val="tx2"/>
                </a:solidFill>
                <a:latin typeface="Cambria" pitchFamily="18" charset="0"/>
              </a:rPr>
              <a:t>: </a:t>
            </a:r>
            <a:r>
              <a:rPr lang="en-GB" sz="2400" dirty="0" smtClean="0">
                <a:solidFill>
                  <a:schemeClr val="tx2"/>
                </a:solidFill>
                <a:latin typeface="Cambria" pitchFamily="18" charset="0"/>
              </a:rPr>
              <a:t>analysing the </a:t>
            </a:r>
            <a:r>
              <a:rPr lang="en-GB" sz="2400" dirty="0">
                <a:solidFill>
                  <a:schemeClr val="tx2"/>
                </a:solidFill>
                <a:latin typeface="Cambria" pitchFamily="18" charset="0"/>
              </a:rPr>
              <a:t>effects of the ECB’s </a:t>
            </a:r>
            <a:r>
              <a:rPr lang="en-GB" sz="2400" dirty="0" smtClean="0">
                <a:solidFill>
                  <a:schemeClr val="tx2"/>
                </a:solidFill>
                <a:latin typeface="Cambria" pitchFamily="18" charset="0"/>
              </a:rPr>
              <a:t>(standard and non-standard) </a:t>
            </a:r>
            <a:r>
              <a:rPr lang="en-GB" sz="2400" dirty="0">
                <a:solidFill>
                  <a:schemeClr val="tx2"/>
                </a:solidFill>
                <a:latin typeface="Cambria" pitchFamily="18" charset="0"/>
              </a:rPr>
              <a:t>monetary policies on different regions, with particular regard to CESEE </a:t>
            </a:r>
            <a:r>
              <a:rPr lang="en-GB" sz="2400" dirty="0" smtClean="0">
                <a:solidFill>
                  <a:schemeClr val="tx2"/>
                </a:solidFill>
                <a:latin typeface="Cambria" pitchFamily="18" charset="0"/>
              </a:rPr>
              <a:t>economies, given </a:t>
            </a:r>
            <a:r>
              <a:rPr lang="en-GB" sz="2400" dirty="0">
                <a:solidFill>
                  <a:schemeClr val="tx2"/>
                </a:solidFill>
                <a:latin typeface="Cambria" pitchFamily="18" charset="0"/>
              </a:rPr>
              <a:t>their elevated level of financial and commercial integration with the euro area.</a:t>
            </a:r>
          </a:p>
          <a:p>
            <a:pPr marL="342900" indent="-342900" algn="just" eaLnBrk="1" hangingPunct="1">
              <a:spcBef>
                <a:spcPct val="50000"/>
              </a:spcBef>
              <a:buFont typeface="Arial" panose="020B0604020202020204" pitchFamily="34" charset="0"/>
              <a:buChar char="•"/>
              <a:defRPr/>
            </a:pPr>
            <a:r>
              <a:rPr lang="en-GB" sz="2400" b="1" i="1" dirty="0" smtClean="0">
                <a:solidFill>
                  <a:schemeClr val="tx2"/>
                </a:solidFill>
                <a:latin typeface="Cambria" pitchFamily="18" charset="0"/>
              </a:rPr>
              <a:t>Innovations</a:t>
            </a:r>
            <a:endParaRPr lang="en-GB" sz="2400" dirty="0" smtClean="0">
              <a:solidFill>
                <a:schemeClr val="tx2"/>
              </a:solidFill>
              <a:latin typeface="Cambria" pitchFamily="18" charset="0"/>
            </a:endParaRPr>
          </a:p>
          <a:p>
            <a:pPr marL="1085850" lvl="1" indent="-342900" algn="just" eaLnBrk="1" hangingPunct="1">
              <a:spcBef>
                <a:spcPct val="50000"/>
              </a:spcBef>
              <a:buFont typeface="Arial" panose="020B0604020202020204" pitchFamily="34" charset="0"/>
              <a:buChar char="•"/>
              <a:defRPr/>
            </a:pPr>
            <a:r>
              <a:rPr lang="en-GB" sz="2400" b="1" dirty="0" smtClean="0">
                <a:solidFill>
                  <a:schemeClr val="tx2"/>
                </a:solidFill>
                <a:latin typeface="Cambria" pitchFamily="18" charset="0"/>
              </a:rPr>
              <a:t>New </a:t>
            </a:r>
            <a:r>
              <a:rPr lang="en-GB" sz="2400" b="1" dirty="0">
                <a:solidFill>
                  <a:schemeClr val="tx2"/>
                </a:solidFill>
                <a:latin typeface="Cambria" pitchFamily="18" charset="0"/>
              </a:rPr>
              <a:t>Dataset</a:t>
            </a:r>
            <a:r>
              <a:rPr lang="en-GB" sz="2400" b="1" dirty="0" smtClean="0">
                <a:solidFill>
                  <a:schemeClr val="tx2"/>
                </a:solidFill>
                <a:latin typeface="Cambria" pitchFamily="18" charset="0"/>
              </a:rPr>
              <a:t>:</a:t>
            </a:r>
            <a:r>
              <a:rPr lang="en-GB" sz="2400" dirty="0" smtClean="0">
                <a:solidFill>
                  <a:schemeClr val="tx2"/>
                </a:solidFill>
                <a:latin typeface="Cambria" pitchFamily="18" charset="0"/>
              </a:rPr>
              <a:t> </a:t>
            </a:r>
            <a:endParaRPr lang="en-GB" sz="2400" dirty="0">
              <a:solidFill>
                <a:schemeClr val="tx2"/>
              </a:solidFill>
              <a:latin typeface="Cambria" pitchFamily="18" charset="0"/>
            </a:endParaRPr>
          </a:p>
          <a:p>
            <a:pPr marL="1485900" lvl="2" indent="-342900" algn="just" eaLnBrk="1" hangingPunct="1">
              <a:buFont typeface="Arial" panose="020B0604020202020204" pitchFamily="34" charset="0"/>
              <a:buChar char="•"/>
              <a:defRPr/>
            </a:pPr>
            <a:r>
              <a:rPr lang="en-GB" sz="2400" dirty="0">
                <a:solidFill>
                  <a:schemeClr val="tx2"/>
                </a:solidFill>
                <a:latin typeface="Cambria" pitchFamily="18" charset="0"/>
              </a:rPr>
              <a:t>longer time series </a:t>
            </a:r>
            <a:r>
              <a:rPr lang="en-GB" sz="2400" dirty="0" smtClean="0">
                <a:solidFill>
                  <a:schemeClr val="tx2"/>
                </a:solidFill>
                <a:latin typeface="Cambria" pitchFamily="18" charset="0"/>
              </a:rPr>
              <a:t>(from early-2004 to </a:t>
            </a:r>
            <a:r>
              <a:rPr lang="en-GB" sz="2400" dirty="0">
                <a:solidFill>
                  <a:schemeClr val="tx2"/>
                </a:solidFill>
                <a:latin typeface="Cambria" pitchFamily="18" charset="0"/>
              </a:rPr>
              <a:t>end-2016); </a:t>
            </a:r>
          </a:p>
          <a:p>
            <a:pPr marL="1485900" lvl="2" indent="-342900" algn="just" eaLnBrk="1" hangingPunct="1">
              <a:buFont typeface="Arial" panose="020B0604020202020204" pitchFamily="34" charset="0"/>
              <a:buChar char="•"/>
              <a:defRPr/>
            </a:pPr>
            <a:r>
              <a:rPr lang="en-GB" sz="2400" dirty="0">
                <a:solidFill>
                  <a:schemeClr val="tx2"/>
                </a:solidFill>
                <a:latin typeface="Cambria" pitchFamily="18" charset="0"/>
              </a:rPr>
              <a:t>d</a:t>
            </a:r>
            <a:r>
              <a:rPr lang="en-GB" sz="2400" dirty="0" smtClean="0">
                <a:solidFill>
                  <a:schemeClr val="tx2"/>
                </a:solidFill>
                <a:latin typeface="Cambria" pitchFamily="18" charset="0"/>
              </a:rPr>
              <a:t>ifferent set </a:t>
            </a:r>
            <a:r>
              <a:rPr lang="en-GB" sz="2400" dirty="0">
                <a:solidFill>
                  <a:schemeClr val="tx2"/>
                </a:solidFill>
                <a:latin typeface="Cambria" pitchFamily="18" charset="0"/>
              </a:rPr>
              <a:t>of countries (</a:t>
            </a:r>
            <a:r>
              <a:rPr lang="en-GB" sz="2400" dirty="0" smtClean="0">
                <a:solidFill>
                  <a:schemeClr val="tx2"/>
                </a:solidFill>
                <a:latin typeface="Cambria" pitchFamily="18" charset="0"/>
              </a:rPr>
              <a:t>including certain CESEE </a:t>
            </a:r>
            <a:r>
              <a:rPr lang="en-GB" sz="2400" dirty="0">
                <a:solidFill>
                  <a:schemeClr val="tx2"/>
                </a:solidFill>
                <a:latin typeface="Cambria" pitchFamily="18" charset="0"/>
              </a:rPr>
              <a:t>economies</a:t>
            </a:r>
            <a:r>
              <a:rPr lang="en-GB" sz="2400" dirty="0" smtClean="0">
                <a:solidFill>
                  <a:schemeClr val="tx2"/>
                </a:solidFill>
                <a:latin typeface="Cambria" pitchFamily="18" charset="0"/>
              </a:rPr>
              <a:t>); </a:t>
            </a:r>
          </a:p>
          <a:p>
            <a:pPr marL="1485900" lvl="2" indent="-342900" algn="just" eaLnBrk="1" hangingPunct="1">
              <a:buFont typeface="Arial" panose="020B0604020202020204" pitchFamily="34" charset="0"/>
              <a:buChar char="•"/>
              <a:defRPr/>
            </a:pPr>
            <a:r>
              <a:rPr lang="en-GB" sz="2400" dirty="0">
                <a:solidFill>
                  <a:schemeClr val="tx2"/>
                </a:solidFill>
                <a:latin typeface="Cambria" pitchFamily="18" charset="0"/>
              </a:rPr>
              <a:t>d</a:t>
            </a:r>
            <a:r>
              <a:rPr lang="en-GB" sz="2400" dirty="0" smtClean="0">
                <a:solidFill>
                  <a:schemeClr val="tx2"/>
                </a:solidFill>
                <a:latin typeface="Cambria" pitchFamily="18" charset="0"/>
              </a:rPr>
              <a:t>ifferent proxies of Monetary Policies</a:t>
            </a:r>
            <a:r>
              <a:rPr lang="en-GB" sz="2000" dirty="0" smtClean="0">
                <a:solidFill>
                  <a:schemeClr val="tx2"/>
                </a:solidFill>
                <a:latin typeface="Cambria" pitchFamily="18" charset="0"/>
              </a:rPr>
              <a:t>.</a:t>
            </a:r>
          </a:p>
          <a:p>
            <a:pPr marL="1085850" lvl="1" indent="-342900" algn="just" eaLnBrk="1" hangingPunct="1">
              <a:buFont typeface="Arial" panose="020B0604020202020204" pitchFamily="34" charset="0"/>
              <a:buChar char="•"/>
              <a:defRPr/>
            </a:pPr>
            <a:r>
              <a:rPr lang="en-GB" sz="2400" b="1" dirty="0">
                <a:solidFill>
                  <a:schemeClr val="tx2"/>
                </a:solidFill>
                <a:latin typeface="Cambria" pitchFamily="18" charset="0"/>
              </a:rPr>
              <a:t>More in-depth analysis </a:t>
            </a:r>
            <a:r>
              <a:rPr lang="en-GB" sz="2400" b="1" dirty="0" smtClean="0">
                <a:solidFill>
                  <a:schemeClr val="tx2"/>
                </a:solidFill>
                <a:latin typeface="Cambria" pitchFamily="18" charset="0"/>
              </a:rPr>
              <a:t>on transmission channels </a:t>
            </a:r>
          </a:p>
          <a:p>
            <a:pPr marL="1485900" lvl="2" indent="-342900" algn="just" eaLnBrk="1" hangingPunct="1">
              <a:buFont typeface="Arial" panose="020B0604020202020204" pitchFamily="34" charset="0"/>
              <a:buChar char="•"/>
              <a:defRPr/>
            </a:pPr>
            <a:r>
              <a:rPr lang="en-GB" sz="2400" dirty="0" smtClean="0">
                <a:solidFill>
                  <a:schemeClr val="tx2"/>
                </a:solidFill>
                <a:latin typeface="Cambria" pitchFamily="18" charset="0"/>
              </a:rPr>
              <a:t>Trade vs short-term interest rate (financial) channel.</a:t>
            </a:r>
            <a:endParaRPr lang="en-GB" sz="2400" dirty="0">
              <a:solidFill>
                <a:schemeClr val="tx2"/>
              </a:solidFill>
              <a:latin typeface="Cambria" pitchFamily="18" charset="0"/>
            </a:endParaRPr>
          </a:p>
          <a:p>
            <a:pPr lvl="2" indent="0" algn="just" eaLnBrk="1" hangingPunct="1">
              <a:defRPr/>
            </a:pPr>
            <a:endParaRPr lang="en-GB" sz="2000" dirty="0" smtClean="0">
              <a:solidFill>
                <a:schemeClr val="tx2"/>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662638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216059" y="26571"/>
            <a:ext cx="8640000" cy="557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Takeaways       </a:t>
            </a:r>
            <a:endParaRPr lang="en-GB" sz="2000" dirty="0" smtClean="0">
              <a:solidFill>
                <a:schemeClr val="tx2"/>
              </a:solidFill>
              <a:latin typeface="Cambria" pitchFamily="18" charset="0"/>
            </a:endParaRPr>
          </a:p>
          <a:p>
            <a:pPr marL="342900" lvl="2" indent="-342900" algn="just" eaLnBrk="1" hangingPunct="1">
              <a:buFont typeface="Arial" panose="020B0604020202020204" pitchFamily="34" charset="0"/>
              <a:buChar char="•"/>
              <a:defRPr/>
            </a:pPr>
            <a:r>
              <a:rPr lang="en-GB" sz="2400" b="1" i="1" dirty="0" smtClean="0">
                <a:solidFill>
                  <a:schemeClr val="tx2"/>
                </a:solidFill>
                <a:latin typeface="Cambria" pitchFamily="18" charset="0"/>
              </a:rPr>
              <a:t>Main results</a:t>
            </a:r>
            <a:r>
              <a:rPr lang="en-GB" sz="2400" b="1" dirty="0" smtClean="0">
                <a:solidFill>
                  <a:schemeClr val="tx2"/>
                </a:solidFill>
                <a:latin typeface="Cambria" pitchFamily="18" charset="0"/>
              </a:rPr>
              <a:t>:</a:t>
            </a:r>
          </a:p>
          <a:p>
            <a:pPr marL="1160463" lvl="3" indent="-350838" algn="just" eaLnBrk="1" hangingPunct="1">
              <a:buFont typeface="Arial" panose="020B0604020202020204" pitchFamily="34" charset="0"/>
              <a:buChar char="•"/>
              <a:defRPr/>
            </a:pPr>
            <a:r>
              <a:rPr lang="en-GB" sz="2400" b="1" dirty="0" smtClean="0">
                <a:solidFill>
                  <a:schemeClr val="tx2"/>
                </a:solidFill>
                <a:latin typeface="Cambria" pitchFamily="18" charset="0"/>
              </a:rPr>
              <a:t>Significant, persistent and widespread </a:t>
            </a:r>
            <a:r>
              <a:rPr lang="en-GB" sz="2400" b="1" dirty="0" err="1" smtClean="0">
                <a:solidFill>
                  <a:schemeClr val="tx2"/>
                </a:solidFill>
                <a:latin typeface="Cambria" pitchFamily="18" charset="0"/>
              </a:rPr>
              <a:t>spillovers</a:t>
            </a:r>
            <a:r>
              <a:rPr lang="en-GB" sz="2400" b="1" dirty="0" smtClean="0">
                <a:solidFill>
                  <a:schemeClr val="tx2"/>
                </a:solidFill>
                <a:latin typeface="Cambria" pitchFamily="18" charset="0"/>
              </a:rPr>
              <a:t> on output</a:t>
            </a:r>
            <a:r>
              <a:rPr lang="en-GB" sz="2400" dirty="0" smtClean="0">
                <a:solidFill>
                  <a:schemeClr val="tx2"/>
                </a:solidFill>
                <a:latin typeface="Cambria" pitchFamily="18" charset="0"/>
              </a:rPr>
              <a:t>, especially in CESEE economies;</a:t>
            </a:r>
          </a:p>
          <a:p>
            <a:pPr marL="1160463" lvl="3" indent="-350838" algn="just" eaLnBrk="1" hangingPunct="1">
              <a:buFont typeface="Arial" panose="020B0604020202020204" pitchFamily="34" charset="0"/>
              <a:buChar char="•"/>
              <a:defRPr/>
            </a:pPr>
            <a:r>
              <a:rPr lang="en-GB" sz="2400" dirty="0">
                <a:solidFill>
                  <a:schemeClr val="tx2"/>
                </a:solidFill>
                <a:latin typeface="Cambria" pitchFamily="18" charset="0"/>
              </a:rPr>
              <a:t>No significant </a:t>
            </a:r>
            <a:r>
              <a:rPr lang="en-GB" sz="2400" dirty="0" err="1">
                <a:solidFill>
                  <a:schemeClr val="tx2"/>
                </a:solidFill>
                <a:latin typeface="Cambria" pitchFamily="18" charset="0"/>
              </a:rPr>
              <a:t>spillovers</a:t>
            </a:r>
            <a:r>
              <a:rPr lang="en-GB" sz="2400" dirty="0">
                <a:solidFill>
                  <a:schemeClr val="tx2"/>
                </a:solidFill>
                <a:latin typeface="Cambria" pitchFamily="18" charset="0"/>
              </a:rPr>
              <a:t> on inflation; </a:t>
            </a:r>
          </a:p>
          <a:p>
            <a:pPr marL="1160463" lvl="3" indent="-350838" algn="just" eaLnBrk="1" hangingPunct="1">
              <a:buFont typeface="Arial" panose="020B0604020202020204" pitchFamily="34" charset="0"/>
              <a:buChar char="•"/>
              <a:defRPr/>
            </a:pPr>
            <a:r>
              <a:rPr lang="en-GB" sz="2400" dirty="0" smtClean="0">
                <a:solidFill>
                  <a:schemeClr val="tx2"/>
                </a:solidFill>
                <a:latin typeface="Cambria" pitchFamily="18" charset="0"/>
              </a:rPr>
              <a:t>Temporary and geographically-limited </a:t>
            </a:r>
            <a:r>
              <a:rPr lang="en-GB" sz="2400" dirty="0" err="1" smtClean="0">
                <a:solidFill>
                  <a:schemeClr val="tx2"/>
                </a:solidFill>
                <a:latin typeface="Cambria" pitchFamily="18" charset="0"/>
              </a:rPr>
              <a:t>spillovers</a:t>
            </a:r>
            <a:r>
              <a:rPr lang="en-GB" sz="2400" dirty="0" smtClean="0">
                <a:solidFill>
                  <a:schemeClr val="tx2"/>
                </a:solidFill>
                <a:latin typeface="Cambria" pitchFamily="18" charset="0"/>
              </a:rPr>
              <a:t> </a:t>
            </a:r>
            <a:r>
              <a:rPr lang="en-GB" sz="2400" dirty="0">
                <a:solidFill>
                  <a:schemeClr val="tx2"/>
                </a:solidFill>
                <a:latin typeface="Cambria" pitchFamily="18" charset="0"/>
              </a:rPr>
              <a:t>o</a:t>
            </a:r>
            <a:r>
              <a:rPr lang="en-GB" sz="2400" dirty="0" smtClean="0">
                <a:solidFill>
                  <a:schemeClr val="tx2"/>
                </a:solidFill>
                <a:latin typeface="Cambria" pitchFamily="18" charset="0"/>
              </a:rPr>
              <a:t>n the financial variable;</a:t>
            </a:r>
          </a:p>
          <a:p>
            <a:pPr marL="1160463" lvl="3" indent="-350838" algn="just" eaLnBrk="1" hangingPunct="1">
              <a:buFont typeface="Arial" panose="020B0604020202020204" pitchFamily="34" charset="0"/>
              <a:buChar char="•"/>
              <a:defRPr/>
            </a:pPr>
            <a:r>
              <a:rPr lang="en-GB" sz="2400" dirty="0" smtClean="0">
                <a:solidFill>
                  <a:schemeClr val="tx2"/>
                </a:solidFill>
                <a:latin typeface="Cambria" pitchFamily="18" charset="0"/>
              </a:rPr>
              <a:t>Transmission channels: trade channel more pervasive than the financial channel.</a:t>
            </a:r>
          </a:p>
          <a:p>
            <a:pPr marL="809625" lvl="3" indent="0" algn="just" eaLnBrk="1" hangingPunct="1">
              <a:defRPr/>
            </a:pPr>
            <a:endParaRPr lang="en-GB" sz="2400" dirty="0" smtClean="0">
              <a:solidFill>
                <a:schemeClr val="tx2"/>
              </a:solidFill>
              <a:latin typeface="Cambria" pitchFamily="18" charset="0"/>
            </a:endParaRPr>
          </a:p>
          <a:p>
            <a:pPr marL="352425" lvl="3" indent="-352425" algn="just" eaLnBrk="1" hangingPunct="1">
              <a:buFont typeface="Arial" panose="020B0604020202020204" pitchFamily="34" charset="0"/>
              <a:buChar char="•"/>
              <a:defRPr/>
            </a:pPr>
            <a:r>
              <a:rPr lang="en-GB" sz="2400" b="1" i="1" dirty="0" smtClean="0">
                <a:solidFill>
                  <a:schemeClr val="tx2"/>
                </a:solidFill>
                <a:latin typeface="Cambria" pitchFamily="18" charset="0"/>
              </a:rPr>
              <a:t>Policy implications</a:t>
            </a:r>
            <a:r>
              <a:rPr lang="en-GB" sz="2000" b="1" i="1" dirty="0" smtClean="0">
                <a:solidFill>
                  <a:schemeClr val="tx2"/>
                </a:solidFill>
                <a:latin typeface="Cambria" pitchFamily="18" charset="0"/>
              </a:rPr>
              <a:t>:</a:t>
            </a:r>
          </a:p>
          <a:p>
            <a:pPr marL="1266825" lvl="5" indent="-352425" algn="just" eaLnBrk="1" hangingPunct="1">
              <a:buFont typeface="Arial" panose="020B0604020202020204" pitchFamily="34" charset="0"/>
              <a:buChar char="•"/>
              <a:defRPr/>
            </a:pPr>
            <a:r>
              <a:rPr lang="en-GB" sz="2400" dirty="0" smtClean="0">
                <a:solidFill>
                  <a:schemeClr val="tx2"/>
                </a:solidFill>
                <a:latin typeface="Cambria" pitchFamily="18" charset="0"/>
              </a:rPr>
              <a:t>Need for CESEE countries to take Euro area non-standard monetary policy </a:t>
            </a:r>
            <a:r>
              <a:rPr lang="en-GB" sz="2400" dirty="0" err="1" smtClean="0">
                <a:solidFill>
                  <a:schemeClr val="tx2"/>
                </a:solidFill>
                <a:latin typeface="Cambria" pitchFamily="18" charset="0"/>
              </a:rPr>
              <a:t>spillovers</a:t>
            </a:r>
            <a:r>
              <a:rPr lang="en-GB" sz="2400" dirty="0" smtClean="0">
                <a:solidFill>
                  <a:schemeClr val="tx2"/>
                </a:solidFill>
                <a:latin typeface="Cambria" pitchFamily="18" charset="0"/>
              </a:rPr>
              <a:t> into account when implementing monetary and fiscal policies.</a:t>
            </a:r>
            <a:endParaRPr lang="en-GB" sz="2400" dirty="0">
              <a:solidFill>
                <a:schemeClr val="tx2"/>
              </a:solidFill>
              <a:latin typeface="Cambria" pitchFamily="18" charset="0"/>
            </a:endParaRPr>
          </a:p>
          <a:p>
            <a:pPr lvl="2" indent="0" algn="just" eaLnBrk="1" hangingPunct="1">
              <a:defRPr/>
            </a:pPr>
            <a:endParaRPr lang="en-GB" sz="2000" dirty="0" smtClean="0">
              <a:solidFill>
                <a:schemeClr val="tx2"/>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447709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4"/>
          <p:cNvSpPr txBox="1">
            <a:spLocks noChangeArrowheads="1"/>
          </p:cNvSpPr>
          <p:nvPr/>
        </p:nvSpPr>
        <p:spPr bwMode="auto">
          <a:xfrm>
            <a:off x="216059" y="26571"/>
            <a:ext cx="86400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latin typeface="Cambria" pitchFamily="18" charset="0"/>
              </a:rPr>
              <a:t>Transmission channels      </a:t>
            </a:r>
            <a:endParaRPr lang="en-GB" sz="2000" dirty="0" smtClean="0">
              <a:solidFill>
                <a:schemeClr val="tx2"/>
              </a:solidFill>
              <a:latin typeface="Cambria" pitchFamily="18" charset="0"/>
            </a:endParaRPr>
          </a:p>
          <a:p>
            <a:r>
              <a:rPr lang="en-US" sz="2400" b="1" i="1" dirty="0">
                <a:solidFill>
                  <a:schemeClr val="tx2"/>
                </a:solidFill>
                <a:latin typeface="Cambria" pitchFamily="18" charset="0"/>
              </a:rPr>
              <a:t>Trade channel</a:t>
            </a:r>
            <a:r>
              <a:rPr lang="en-US" sz="2400" i="1" dirty="0">
                <a:solidFill>
                  <a:schemeClr val="tx2"/>
                </a:solidFill>
                <a:latin typeface="Cambria" pitchFamily="18" charset="0"/>
              </a:rPr>
              <a:t>.  </a:t>
            </a:r>
            <a:r>
              <a:rPr lang="en-US" sz="2400" dirty="0" smtClean="0">
                <a:solidFill>
                  <a:schemeClr val="tx2"/>
                </a:solidFill>
                <a:latin typeface="Cambria" pitchFamily="18" charset="0"/>
              </a:rPr>
              <a:t>Effects uncertain a-priori</a:t>
            </a:r>
            <a:r>
              <a:rPr lang="en-US" sz="2400" dirty="0">
                <a:solidFill>
                  <a:schemeClr val="tx2"/>
                </a:solidFill>
                <a:latin typeface="Cambria" pitchFamily="18" charset="0"/>
              </a:rPr>
              <a:t>: </a:t>
            </a:r>
          </a:p>
          <a:p>
            <a:pPr marL="285750" indent="-285750">
              <a:buFont typeface="Arial" panose="020B0604020202020204" pitchFamily="34" charset="0"/>
              <a:buChar char="•"/>
            </a:pPr>
            <a:r>
              <a:rPr lang="en-US" sz="2400" i="1" dirty="0">
                <a:solidFill>
                  <a:schemeClr val="tx2"/>
                </a:solidFill>
                <a:latin typeface="Cambria" pitchFamily="18" charset="0"/>
              </a:rPr>
              <a:t>demand </a:t>
            </a:r>
            <a:r>
              <a:rPr lang="en-US" sz="2400" i="1" dirty="0" smtClean="0">
                <a:solidFill>
                  <a:schemeClr val="tx2"/>
                </a:solidFill>
                <a:latin typeface="Cambria" pitchFamily="18" charset="0"/>
              </a:rPr>
              <a:t>channel /income </a:t>
            </a:r>
            <a:r>
              <a:rPr lang="en-US" sz="2400" i="1" dirty="0">
                <a:solidFill>
                  <a:schemeClr val="tx2"/>
                </a:solidFill>
                <a:latin typeface="Cambria" pitchFamily="18" charset="0"/>
              </a:rPr>
              <a:t>absorption </a:t>
            </a:r>
            <a:r>
              <a:rPr lang="en-US" sz="2400" i="1" dirty="0" smtClean="0">
                <a:solidFill>
                  <a:schemeClr val="tx2"/>
                </a:solidFill>
                <a:latin typeface="Cambria" pitchFamily="18" charset="0"/>
              </a:rPr>
              <a:t>effect</a:t>
            </a:r>
            <a:r>
              <a:rPr lang="en-US" sz="2400" dirty="0" smtClean="0">
                <a:solidFill>
                  <a:schemeClr val="tx2"/>
                </a:solidFill>
                <a:latin typeface="Cambria" pitchFamily="18" charset="0"/>
              </a:rPr>
              <a:t>;</a:t>
            </a:r>
            <a:endParaRPr lang="en-US" sz="2400" dirty="0">
              <a:solidFill>
                <a:schemeClr val="tx2"/>
              </a:solidFill>
              <a:latin typeface="Cambria" pitchFamily="18" charset="0"/>
            </a:endParaRPr>
          </a:p>
          <a:p>
            <a:pPr marL="285750" indent="-285750">
              <a:buFont typeface="Arial" panose="020B0604020202020204" pitchFamily="34" charset="0"/>
              <a:buChar char="•"/>
            </a:pPr>
            <a:r>
              <a:rPr lang="en-US" sz="2400" dirty="0">
                <a:solidFill>
                  <a:schemeClr val="tx2"/>
                </a:solidFill>
                <a:latin typeface="Cambria" pitchFamily="18" charset="0"/>
              </a:rPr>
              <a:t>i</a:t>
            </a:r>
            <a:r>
              <a:rPr lang="en-US" sz="2400" dirty="0" smtClean="0">
                <a:solidFill>
                  <a:schemeClr val="tx2"/>
                </a:solidFill>
                <a:latin typeface="Cambria" pitchFamily="18" charset="0"/>
              </a:rPr>
              <a:t>n case of floating exchange rates, </a:t>
            </a:r>
            <a:r>
              <a:rPr lang="en-US" sz="2400" i="1" dirty="0" smtClean="0">
                <a:solidFill>
                  <a:schemeClr val="tx2"/>
                </a:solidFill>
                <a:latin typeface="Cambria" pitchFamily="18" charset="0"/>
              </a:rPr>
              <a:t>expenditure </a:t>
            </a:r>
            <a:r>
              <a:rPr lang="en-US" sz="2400" i="1" dirty="0">
                <a:solidFill>
                  <a:schemeClr val="tx2"/>
                </a:solidFill>
                <a:latin typeface="Cambria" pitchFamily="18" charset="0"/>
              </a:rPr>
              <a:t>switching effect</a:t>
            </a:r>
            <a:r>
              <a:rPr lang="en-US" sz="2400" dirty="0">
                <a:solidFill>
                  <a:schemeClr val="tx2"/>
                </a:solidFill>
                <a:latin typeface="Cambria" pitchFamily="18" charset="0"/>
              </a:rPr>
              <a:t> (</a:t>
            </a:r>
            <a:r>
              <a:rPr lang="en-US" sz="2400" dirty="0" err="1">
                <a:solidFill>
                  <a:schemeClr val="tx2"/>
                </a:solidFill>
                <a:latin typeface="Cambria" pitchFamily="18" charset="0"/>
              </a:rPr>
              <a:t>Dornbusch</a:t>
            </a:r>
            <a:r>
              <a:rPr lang="en-US" sz="2400" dirty="0">
                <a:solidFill>
                  <a:schemeClr val="tx2"/>
                </a:solidFill>
                <a:latin typeface="Cambria" pitchFamily="18" charset="0"/>
              </a:rPr>
              <a:t>, 1980; </a:t>
            </a:r>
            <a:r>
              <a:rPr lang="en-US" sz="2400" dirty="0" err="1">
                <a:solidFill>
                  <a:schemeClr val="tx2"/>
                </a:solidFill>
                <a:latin typeface="Cambria" pitchFamily="18" charset="0"/>
              </a:rPr>
              <a:t>Galí</a:t>
            </a:r>
            <a:r>
              <a:rPr lang="en-US" sz="2400" dirty="0">
                <a:solidFill>
                  <a:schemeClr val="tx2"/>
                </a:solidFill>
                <a:latin typeface="Cambria" pitchFamily="18" charset="0"/>
              </a:rPr>
              <a:t> and </a:t>
            </a:r>
            <a:r>
              <a:rPr lang="en-US" sz="2400" dirty="0" err="1">
                <a:solidFill>
                  <a:schemeClr val="tx2"/>
                </a:solidFill>
                <a:latin typeface="Cambria" pitchFamily="18" charset="0"/>
              </a:rPr>
              <a:t>Monacelli</a:t>
            </a:r>
            <a:r>
              <a:rPr lang="en-US" sz="2400" dirty="0">
                <a:solidFill>
                  <a:schemeClr val="tx2"/>
                </a:solidFill>
                <a:latin typeface="Cambria" pitchFamily="18" charset="0"/>
              </a:rPr>
              <a:t>, 2005; </a:t>
            </a:r>
            <a:r>
              <a:rPr lang="en-US" sz="2400" dirty="0" err="1">
                <a:solidFill>
                  <a:schemeClr val="tx2"/>
                </a:solidFill>
                <a:latin typeface="Cambria" pitchFamily="18" charset="0"/>
              </a:rPr>
              <a:t>Lubik</a:t>
            </a:r>
            <a:r>
              <a:rPr lang="en-US" sz="2400" dirty="0">
                <a:solidFill>
                  <a:schemeClr val="tx2"/>
                </a:solidFill>
                <a:latin typeface="Cambria" pitchFamily="18" charset="0"/>
              </a:rPr>
              <a:t> and </a:t>
            </a:r>
            <a:r>
              <a:rPr lang="en-US" sz="2400" dirty="0" err="1">
                <a:solidFill>
                  <a:schemeClr val="tx2"/>
                </a:solidFill>
                <a:latin typeface="Cambria" pitchFamily="18" charset="0"/>
              </a:rPr>
              <a:t>Schorfheide</a:t>
            </a:r>
            <a:r>
              <a:rPr lang="en-US" sz="2400" dirty="0">
                <a:solidFill>
                  <a:schemeClr val="tx2"/>
                </a:solidFill>
                <a:latin typeface="Cambria" pitchFamily="18" charset="0"/>
              </a:rPr>
              <a:t>, 2007; </a:t>
            </a:r>
            <a:r>
              <a:rPr lang="en-US" sz="2400" dirty="0" err="1">
                <a:solidFill>
                  <a:schemeClr val="tx2"/>
                </a:solidFill>
                <a:latin typeface="Cambria" pitchFamily="18" charset="0"/>
              </a:rPr>
              <a:t>Cwik</a:t>
            </a:r>
            <a:r>
              <a:rPr lang="en-US" sz="2400" dirty="0">
                <a:solidFill>
                  <a:schemeClr val="tx2"/>
                </a:solidFill>
                <a:latin typeface="Cambria" pitchFamily="18" charset="0"/>
              </a:rPr>
              <a:t> </a:t>
            </a:r>
            <a:r>
              <a:rPr lang="en-US" sz="2400" i="1" dirty="0">
                <a:solidFill>
                  <a:schemeClr val="tx2"/>
                </a:solidFill>
                <a:latin typeface="Cambria" pitchFamily="18" charset="0"/>
              </a:rPr>
              <a:t>et </a:t>
            </a:r>
            <a:r>
              <a:rPr lang="en-US" sz="2400" i="1" dirty="0" smtClean="0">
                <a:solidFill>
                  <a:schemeClr val="tx2"/>
                </a:solidFill>
                <a:latin typeface="Cambria" pitchFamily="18" charset="0"/>
              </a:rPr>
              <a:t>al</a:t>
            </a:r>
            <a:r>
              <a:rPr lang="en-US" sz="2400" dirty="0" smtClean="0">
                <a:solidFill>
                  <a:schemeClr val="tx2"/>
                </a:solidFill>
                <a:latin typeface="Cambria" pitchFamily="18" charset="0"/>
              </a:rPr>
              <a:t>, </a:t>
            </a:r>
            <a:r>
              <a:rPr lang="en-US" sz="2400" dirty="0">
                <a:solidFill>
                  <a:schemeClr val="tx2"/>
                </a:solidFill>
                <a:latin typeface="Cambria" pitchFamily="18" charset="0"/>
              </a:rPr>
              <a:t>2011). </a:t>
            </a:r>
          </a:p>
          <a:p>
            <a:r>
              <a:rPr lang="en-US" sz="2400" b="1" dirty="0" smtClean="0">
                <a:solidFill>
                  <a:schemeClr val="tx2"/>
                </a:solidFill>
                <a:latin typeface="Cambria" pitchFamily="18" charset="0"/>
              </a:rPr>
              <a:t>NB.</a:t>
            </a:r>
            <a:r>
              <a:rPr lang="en-US" sz="2400" dirty="0" smtClean="0">
                <a:solidFill>
                  <a:schemeClr val="tx2"/>
                </a:solidFill>
                <a:latin typeface="Cambria" pitchFamily="18" charset="0"/>
              </a:rPr>
              <a:t> Structural </a:t>
            </a:r>
            <a:r>
              <a:rPr lang="en-US" sz="2400" dirty="0">
                <a:solidFill>
                  <a:schemeClr val="tx2"/>
                </a:solidFill>
                <a:latin typeface="Cambria" pitchFamily="18" charset="0"/>
              </a:rPr>
              <a:t>features of </a:t>
            </a:r>
            <a:r>
              <a:rPr lang="en-US" sz="2400" dirty="0" smtClean="0">
                <a:solidFill>
                  <a:schemeClr val="tx2"/>
                </a:solidFill>
                <a:latin typeface="Cambria" pitchFamily="18" charset="0"/>
              </a:rPr>
              <a:t>economies do matter  </a:t>
            </a:r>
            <a:r>
              <a:rPr lang="en-US" sz="2400" dirty="0">
                <a:solidFill>
                  <a:schemeClr val="tx2"/>
                </a:solidFill>
                <a:latin typeface="Cambria" pitchFamily="18" charset="0"/>
              </a:rPr>
              <a:t>to </a:t>
            </a:r>
            <a:r>
              <a:rPr lang="en-US" sz="2400" dirty="0" smtClean="0">
                <a:solidFill>
                  <a:schemeClr val="tx2"/>
                </a:solidFill>
                <a:latin typeface="Cambria" pitchFamily="18" charset="0"/>
              </a:rPr>
              <a:t>determine </a:t>
            </a:r>
            <a:r>
              <a:rPr lang="en-US" sz="2400" dirty="0">
                <a:solidFill>
                  <a:schemeClr val="tx2"/>
                </a:solidFill>
                <a:latin typeface="Cambria" pitchFamily="18" charset="0"/>
              </a:rPr>
              <a:t>which effect </a:t>
            </a:r>
            <a:r>
              <a:rPr lang="en-US" sz="2400" dirty="0" smtClean="0">
                <a:solidFill>
                  <a:schemeClr val="tx2"/>
                </a:solidFill>
                <a:latin typeface="Cambria" pitchFamily="18" charset="0"/>
              </a:rPr>
              <a:t>dominates.</a:t>
            </a:r>
            <a:endParaRPr lang="it-IT" sz="2400" dirty="0">
              <a:solidFill>
                <a:schemeClr val="tx2"/>
              </a:solidFill>
              <a:latin typeface="Cambria" pitchFamily="18" charset="0"/>
            </a:endParaRPr>
          </a:p>
          <a:p>
            <a:endParaRPr lang="en-US" sz="2400" dirty="0">
              <a:solidFill>
                <a:schemeClr val="tx2"/>
              </a:solidFill>
              <a:latin typeface="Cambria" pitchFamily="18" charset="0"/>
            </a:endParaRPr>
          </a:p>
          <a:p>
            <a:r>
              <a:rPr lang="en-US" sz="2400" b="1" i="1" dirty="0" smtClean="0">
                <a:solidFill>
                  <a:schemeClr val="tx2"/>
                </a:solidFill>
                <a:latin typeface="Cambria" pitchFamily="18" charset="0"/>
              </a:rPr>
              <a:t>Short-term interest rate channel</a:t>
            </a:r>
            <a:r>
              <a:rPr lang="en-US" sz="2400" b="1" i="1" dirty="0">
                <a:solidFill>
                  <a:schemeClr val="tx2"/>
                </a:solidFill>
                <a:latin typeface="Cambria" pitchFamily="18" charset="0"/>
              </a:rPr>
              <a:t>.</a:t>
            </a:r>
            <a:r>
              <a:rPr lang="en-US" sz="2400" b="1" dirty="0">
                <a:solidFill>
                  <a:schemeClr val="tx2"/>
                </a:solidFill>
                <a:latin typeface="Cambria" pitchFamily="18" charset="0"/>
              </a:rPr>
              <a:t> </a:t>
            </a:r>
            <a:r>
              <a:rPr lang="en-US" sz="2400" dirty="0" smtClean="0">
                <a:solidFill>
                  <a:schemeClr val="tx2"/>
                </a:solidFill>
                <a:latin typeface="Cambria" pitchFamily="18" charset="0"/>
              </a:rPr>
              <a:t>More than one mechanism at play:</a:t>
            </a:r>
            <a:endParaRPr lang="en-US" sz="2400" dirty="0">
              <a:solidFill>
                <a:schemeClr val="tx2"/>
              </a:solidFill>
              <a:latin typeface="Cambria" pitchFamily="18" charset="0"/>
            </a:endParaRPr>
          </a:p>
          <a:p>
            <a:pPr marL="285750" indent="-285750">
              <a:buFont typeface="Arial" panose="020B0604020202020204" pitchFamily="34" charset="0"/>
              <a:buChar char="•"/>
            </a:pPr>
            <a:r>
              <a:rPr lang="en-US" sz="2400" dirty="0" smtClean="0">
                <a:solidFill>
                  <a:schemeClr val="tx2"/>
                </a:solidFill>
                <a:latin typeface="Cambria" pitchFamily="18" charset="0"/>
              </a:rPr>
              <a:t>through increases </a:t>
            </a:r>
            <a:r>
              <a:rPr lang="en-US" sz="2400" dirty="0">
                <a:solidFill>
                  <a:schemeClr val="tx2"/>
                </a:solidFill>
                <a:latin typeface="Cambria" pitchFamily="18" charset="0"/>
              </a:rPr>
              <a:t>in CESEE domestic interest rates </a:t>
            </a:r>
            <a:r>
              <a:rPr lang="en-US" sz="2400" dirty="0" smtClean="0">
                <a:solidFill>
                  <a:schemeClr val="tx2"/>
                </a:solidFill>
                <a:latin typeface="Cambria" pitchFamily="18" charset="0"/>
              </a:rPr>
              <a:t>reflecting  </a:t>
            </a:r>
            <a:r>
              <a:rPr lang="en-US" sz="2400" dirty="0">
                <a:solidFill>
                  <a:schemeClr val="tx2"/>
                </a:solidFill>
                <a:latin typeface="Cambria" pitchFamily="18" charset="0"/>
              </a:rPr>
              <a:t>a </a:t>
            </a:r>
            <a:r>
              <a:rPr lang="en-US" sz="2400" dirty="0" smtClean="0">
                <a:solidFill>
                  <a:schemeClr val="tx2"/>
                </a:solidFill>
                <a:latin typeface="Cambria" pitchFamily="18" charset="0"/>
              </a:rPr>
              <a:t>rise in </a:t>
            </a:r>
            <a:r>
              <a:rPr lang="en-US" sz="2400" dirty="0">
                <a:solidFill>
                  <a:schemeClr val="tx2"/>
                </a:solidFill>
                <a:latin typeface="Cambria" pitchFamily="18" charset="0"/>
              </a:rPr>
              <a:t>euro area interest </a:t>
            </a:r>
            <a:r>
              <a:rPr lang="en-US" sz="2400" dirty="0" smtClean="0">
                <a:solidFill>
                  <a:schemeClr val="tx2"/>
                </a:solidFill>
                <a:latin typeface="Cambria" pitchFamily="18" charset="0"/>
              </a:rPr>
              <a:t> </a:t>
            </a:r>
            <a:r>
              <a:rPr lang="en-US" sz="2400" dirty="0">
                <a:solidFill>
                  <a:schemeClr val="tx2"/>
                </a:solidFill>
                <a:latin typeface="Cambria" pitchFamily="18" charset="0"/>
              </a:rPr>
              <a:t>rate (</a:t>
            </a:r>
            <a:r>
              <a:rPr lang="en-US" sz="2400" dirty="0" err="1">
                <a:solidFill>
                  <a:schemeClr val="tx2"/>
                </a:solidFill>
                <a:latin typeface="Cambria" pitchFamily="18" charset="0"/>
              </a:rPr>
              <a:t>Galí</a:t>
            </a:r>
            <a:r>
              <a:rPr lang="en-US" sz="2400" dirty="0">
                <a:solidFill>
                  <a:schemeClr val="tx2"/>
                </a:solidFill>
                <a:latin typeface="Cambria" pitchFamily="18" charset="0"/>
              </a:rPr>
              <a:t> and </a:t>
            </a:r>
            <a:r>
              <a:rPr lang="en-US" sz="2400" dirty="0" err="1">
                <a:solidFill>
                  <a:schemeClr val="tx2"/>
                </a:solidFill>
                <a:latin typeface="Cambria" pitchFamily="18" charset="0"/>
              </a:rPr>
              <a:t>Monacelli</a:t>
            </a:r>
            <a:r>
              <a:rPr lang="en-US" sz="2400" dirty="0">
                <a:solidFill>
                  <a:schemeClr val="tx2"/>
                </a:solidFill>
                <a:latin typeface="Cambria" pitchFamily="18" charset="0"/>
              </a:rPr>
              <a:t>, </a:t>
            </a:r>
            <a:r>
              <a:rPr lang="en-US" sz="2400" dirty="0" smtClean="0">
                <a:solidFill>
                  <a:schemeClr val="tx2"/>
                </a:solidFill>
                <a:latin typeface="Cambria" pitchFamily="18" charset="0"/>
              </a:rPr>
              <a:t>2005);</a:t>
            </a:r>
            <a:endParaRPr lang="en-US" sz="2400" dirty="0">
              <a:solidFill>
                <a:schemeClr val="tx2"/>
              </a:solidFill>
              <a:latin typeface="Cambria" pitchFamily="18" charset="0"/>
            </a:endParaRPr>
          </a:p>
          <a:p>
            <a:pPr marL="285750" indent="-285750">
              <a:buFont typeface="Arial" panose="020B0604020202020204" pitchFamily="34" charset="0"/>
              <a:buChar char="•"/>
            </a:pPr>
            <a:r>
              <a:rPr lang="en-US" sz="2400" dirty="0">
                <a:solidFill>
                  <a:schemeClr val="tx2"/>
                </a:solidFill>
                <a:latin typeface="Cambria" pitchFamily="18" charset="0"/>
              </a:rPr>
              <a:t>via the global banking sector and through cross-border leverage (Potjagailo, </a:t>
            </a:r>
            <a:r>
              <a:rPr lang="en-US" sz="2400" dirty="0" smtClean="0">
                <a:solidFill>
                  <a:schemeClr val="tx2"/>
                </a:solidFill>
                <a:latin typeface="Cambria" pitchFamily="18" charset="0"/>
              </a:rPr>
              <a:t>2017;Bruno </a:t>
            </a:r>
            <a:r>
              <a:rPr lang="en-US" sz="2400" dirty="0">
                <a:solidFill>
                  <a:schemeClr val="tx2"/>
                </a:solidFill>
                <a:latin typeface="Cambria" pitchFamily="18" charset="0"/>
              </a:rPr>
              <a:t>and Shin, </a:t>
            </a:r>
            <a:r>
              <a:rPr lang="en-US" sz="2400" dirty="0" smtClean="0">
                <a:solidFill>
                  <a:schemeClr val="tx2"/>
                </a:solidFill>
                <a:latin typeface="Cambria" pitchFamily="18" charset="0"/>
              </a:rPr>
              <a:t>2015; </a:t>
            </a:r>
            <a:r>
              <a:rPr lang="en-US" sz="2400" dirty="0" err="1" smtClean="0">
                <a:solidFill>
                  <a:schemeClr val="tx2"/>
                </a:solidFill>
                <a:latin typeface="Cambria" pitchFamily="18" charset="0"/>
              </a:rPr>
              <a:t>Cetorelli</a:t>
            </a:r>
            <a:r>
              <a:rPr lang="en-US" sz="2400" dirty="0" smtClean="0">
                <a:solidFill>
                  <a:schemeClr val="tx2"/>
                </a:solidFill>
                <a:latin typeface="Cambria" pitchFamily="18" charset="0"/>
              </a:rPr>
              <a:t> </a:t>
            </a:r>
            <a:r>
              <a:rPr lang="en-US" sz="2400" dirty="0">
                <a:solidFill>
                  <a:schemeClr val="tx2"/>
                </a:solidFill>
                <a:latin typeface="Cambria" pitchFamily="18" charset="0"/>
              </a:rPr>
              <a:t>and Goldberg, </a:t>
            </a:r>
            <a:r>
              <a:rPr lang="en-US" sz="2400" dirty="0" smtClean="0">
                <a:solidFill>
                  <a:schemeClr val="tx2"/>
                </a:solidFill>
                <a:latin typeface="Cambria" pitchFamily="18" charset="0"/>
              </a:rPr>
              <a:t>2012; </a:t>
            </a:r>
            <a:r>
              <a:rPr lang="en-US" sz="2400" dirty="0">
                <a:solidFill>
                  <a:schemeClr val="tx2"/>
                </a:solidFill>
                <a:latin typeface="Cambria" pitchFamily="18" charset="0"/>
              </a:rPr>
              <a:t>Colabella and Ciarlone, 2016</a:t>
            </a:r>
            <a:r>
              <a:rPr lang="en-US" sz="2400" dirty="0" smtClean="0">
                <a:solidFill>
                  <a:schemeClr val="tx2"/>
                </a:solidFill>
                <a:latin typeface="Cambria" pitchFamily="18" charset="0"/>
              </a:rPr>
              <a:t>)</a:t>
            </a:r>
            <a:r>
              <a:rPr lang="en-US" sz="2400" dirty="0" smtClean="0">
                <a:solidFill>
                  <a:schemeClr val="tx1"/>
                </a:solidFill>
                <a:latin typeface="Cambria" pitchFamily="18" charset="0"/>
              </a:rPr>
              <a:t>.</a:t>
            </a:r>
            <a:endParaRPr lang="en-GB" sz="2400" dirty="0">
              <a:solidFill>
                <a:schemeClr val="tx1"/>
              </a:solidFill>
              <a:latin typeface="Cambria" pitchFamily="18" charset="0"/>
            </a:endParaRPr>
          </a:p>
        </p:txBody>
      </p:sp>
      <p:pic>
        <p:nvPicPr>
          <p:cNvPr id="3" name="Picture 6" descr="Logo 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76448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54" name="Text Box 4"/>
              <p:cNvSpPr txBox="1">
                <a:spLocks noChangeArrowheads="1"/>
              </p:cNvSpPr>
              <p:nvPr/>
            </p:nvSpPr>
            <p:spPr bwMode="auto">
              <a:xfrm>
                <a:off x="237563" y="37057"/>
                <a:ext cx="8640000" cy="645445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sz="1400">
                    <a:solidFill>
                      <a:schemeClr val="accent2"/>
                    </a:solidFill>
                    <a:latin typeface="Arial" pitchFamily="34" charset="0"/>
                    <a:ea typeface="ＭＳ Ｐゴシック" pitchFamily="34" charset="-128"/>
                  </a:defRPr>
                </a:lvl1pPr>
                <a:lvl2pPr marL="742950" indent="-285750" eaLnBrk="0" hangingPunct="0">
                  <a:defRPr sz="1400">
                    <a:solidFill>
                      <a:schemeClr val="accent2"/>
                    </a:solidFill>
                    <a:latin typeface="Arial" pitchFamily="34" charset="0"/>
                    <a:ea typeface="ＭＳ Ｐゴシック" pitchFamily="34" charset="-128"/>
                  </a:defRPr>
                </a:lvl2pPr>
                <a:lvl3pPr marL="1143000" indent="-228600" eaLnBrk="0" hangingPunct="0">
                  <a:defRPr sz="1400">
                    <a:solidFill>
                      <a:schemeClr val="accent2"/>
                    </a:solidFill>
                    <a:latin typeface="Arial" pitchFamily="34" charset="0"/>
                    <a:ea typeface="ＭＳ Ｐゴシック" pitchFamily="34" charset="-128"/>
                  </a:defRPr>
                </a:lvl3pPr>
                <a:lvl4pPr marL="1600200" indent="-228600" eaLnBrk="0" hangingPunct="0">
                  <a:defRPr sz="1400">
                    <a:solidFill>
                      <a:schemeClr val="accent2"/>
                    </a:solidFill>
                    <a:latin typeface="Arial" pitchFamily="34" charset="0"/>
                    <a:ea typeface="ＭＳ Ｐゴシック" pitchFamily="34" charset="-128"/>
                  </a:defRPr>
                </a:lvl4pPr>
                <a:lvl5pPr marL="2057400" indent="-228600" eaLnBrk="0" hangingPunct="0">
                  <a:defRPr sz="1400">
                    <a:solidFill>
                      <a:schemeClr val="accent2"/>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accent2"/>
                    </a:solidFill>
                    <a:latin typeface="Arial" pitchFamily="34" charset="0"/>
                    <a:ea typeface="ＭＳ Ｐゴシック" pitchFamily="34" charset="-128"/>
                  </a:defRPr>
                </a:lvl9pPr>
              </a:lstStyle>
              <a:p>
                <a:pPr algn="ctr" eaLnBrk="1" hangingPunct="1">
                  <a:spcBef>
                    <a:spcPct val="50000"/>
                  </a:spcBef>
                  <a:defRPr/>
                </a:pPr>
                <a:r>
                  <a:rPr lang="en-GB" sz="2400" b="1" u="sng" dirty="0" smtClean="0">
                    <a:solidFill>
                      <a:schemeClr val="tx2"/>
                    </a:solidFill>
                    <a:effectLst/>
                    <a:latin typeface="Cambria" pitchFamily="18" charset="0"/>
                  </a:rPr>
                  <a:t>GVAR methodology (1)</a:t>
                </a:r>
              </a:p>
              <a:p>
                <a:pPr marL="342900" indent="-342900" algn="just" eaLnBrk="1" hangingPunct="1">
                  <a:spcBef>
                    <a:spcPct val="50000"/>
                  </a:spcBef>
                  <a:buFont typeface="Arial" panose="020B0604020202020204" pitchFamily="34" charset="0"/>
                  <a:buChar char="•"/>
                  <a:defRPr/>
                </a:pPr>
                <a:r>
                  <a:rPr lang="en-GB" sz="2400" b="1" i="1" dirty="0" smtClean="0">
                    <a:solidFill>
                      <a:schemeClr val="tx2"/>
                    </a:solidFill>
                    <a:effectLst/>
                    <a:latin typeface="Cambria" pitchFamily="18" charset="0"/>
                  </a:rPr>
                  <a:t>Global VAR  </a:t>
                </a:r>
                <a:r>
                  <a:rPr lang="en-GB" sz="2400" dirty="0" smtClean="0">
                    <a:solidFill>
                      <a:schemeClr val="tx2"/>
                    </a:solidFill>
                    <a:effectLst/>
                    <a:latin typeface="Cambria" pitchFamily="18" charset="0"/>
                  </a:rPr>
                  <a:t>(Pesaran </a:t>
                </a:r>
                <a:r>
                  <a:rPr lang="en-GB" sz="2400" i="1" dirty="0" smtClean="0">
                    <a:solidFill>
                      <a:schemeClr val="tx2"/>
                    </a:solidFill>
                    <a:effectLst/>
                    <a:latin typeface="Cambria" pitchFamily="18" charset="0"/>
                  </a:rPr>
                  <a:t>et al</a:t>
                </a:r>
                <a:r>
                  <a:rPr lang="en-GB" sz="2400" dirty="0" smtClean="0">
                    <a:solidFill>
                      <a:schemeClr val="tx2"/>
                    </a:solidFill>
                    <a:effectLst/>
                    <a:latin typeface="Cambria" pitchFamily="18" charset="0"/>
                  </a:rPr>
                  <a:t>, 2004;</a:t>
                </a:r>
                <a:r>
                  <a:rPr lang="en-GB" sz="2400" b="1" i="1" dirty="0" smtClean="0">
                    <a:solidFill>
                      <a:schemeClr val="tx2"/>
                    </a:solidFill>
                    <a:effectLst/>
                    <a:latin typeface="Cambria" pitchFamily="18" charset="0"/>
                  </a:rPr>
                  <a:t> </a:t>
                </a:r>
                <a:r>
                  <a:rPr lang="en-GB" sz="2400" dirty="0" smtClean="0">
                    <a:solidFill>
                      <a:schemeClr val="tx2"/>
                    </a:solidFill>
                    <a:effectLst/>
                    <a:latin typeface="Cambria" pitchFamily="18" charset="0"/>
                  </a:rPr>
                  <a:t>Dees </a:t>
                </a:r>
                <a:r>
                  <a:rPr lang="en-GB" sz="2400" i="1" dirty="0" smtClean="0">
                    <a:solidFill>
                      <a:schemeClr val="tx2"/>
                    </a:solidFill>
                    <a:effectLst/>
                    <a:latin typeface="Cambria" pitchFamily="18" charset="0"/>
                  </a:rPr>
                  <a:t>et al, </a:t>
                </a:r>
                <a:r>
                  <a:rPr lang="en-GB" sz="2400" dirty="0" smtClean="0">
                    <a:solidFill>
                      <a:schemeClr val="tx2"/>
                    </a:solidFill>
                    <a:effectLst/>
                    <a:latin typeface="Cambria" pitchFamily="18" charset="0"/>
                  </a:rPr>
                  <a:t>2007):</a:t>
                </a:r>
              </a:p>
              <a:p>
                <a:pPr marL="714375" lvl="1" indent="-342900" algn="just" eaLnBrk="1" hangingPunct="1">
                  <a:spcBef>
                    <a:spcPts val="1000"/>
                  </a:spcBef>
                  <a:buFont typeface="Arial" panose="020B0604020202020204" pitchFamily="34" charset="0"/>
                  <a:buChar char="•"/>
                  <a:defRPr/>
                </a:pPr>
                <a:r>
                  <a:rPr lang="en-GB" sz="2400" dirty="0">
                    <a:solidFill>
                      <a:schemeClr val="tx2"/>
                    </a:solidFill>
                    <a:latin typeface="Cambria" pitchFamily="18" charset="0"/>
                  </a:rPr>
                  <a:t>Modelling</a:t>
                </a:r>
                <a:r>
                  <a:rPr lang="en-GB" sz="2400" dirty="0" smtClean="0">
                    <a:solidFill>
                      <a:schemeClr val="tx2"/>
                    </a:solidFill>
                    <a:effectLst/>
                    <a:latin typeface="Cambria" pitchFamily="18" charset="0"/>
                  </a:rPr>
                  <a:t> country-specific VARX*, with 4 domestic </a:t>
                </a:r>
                <a14:m>
                  <m:oMath xmlns:m="http://schemas.openxmlformats.org/officeDocument/2006/math">
                    <m:sSub>
                      <m:sSubPr>
                        <m:ctrlPr>
                          <a:rPr lang="en-GB" sz="2400" i="1" smtClean="0">
                            <a:solidFill>
                              <a:schemeClr val="tx2"/>
                            </a:solidFill>
                            <a:effectLst/>
                            <a:latin typeface="Cambria Math"/>
                          </a:rPr>
                        </m:ctrlPr>
                      </m:sSubPr>
                      <m:e>
                        <m:r>
                          <a:rPr lang="it-IT" sz="2400" b="0" i="1" smtClean="0">
                            <a:solidFill>
                              <a:schemeClr val="tx2"/>
                            </a:solidFill>
                            <a:effectLst/>
                            <a:latin typeface="Cambria Math"/>
                          </a:rPr>
                          <m:t>(</m:t>
                        </m:r>
                        <m:r>
                          <a:rPr lang="it-IT" sz="2400" b="0" i="1" smtClean="0">
                            <a:solidFill>
                              <a:schemeClr val="tx2"/>
                            </a:solidFill>
                            <a:effectLst/>
                            <a:latin typeface="Cambria Math"/>
                          </a:rPr>
                          <m:t>𝑥</m:t>
                        </m:r>
                      </m:e>
                      <m:sub>
                        <m:r>
                          <a:rPr lang="it-IT" sz="2400" b="0" i="1" smtClean="0">
                            <a:solidFill>
                              <a:schemeClr val="tx2"/>
                            </a:solidFill>
                            <a:effectLst/>
                            <a:latin typeface="Cambria Math"/>
                          </a:rPr>
                          <m:t>𝑖𝑡</m:t>
                        </m:r>
                      </m:sub>
                    </m:sSub>
                    <m:r>
                      <a:rPr lang="it-IT" sz="2400" b="0" i="1" smtClean="0">
                        <a:solidFill>
                          <a:schemeClr val="tx2"/>
                        </a:solidFill>
                        <a:effectLst/>
                        <a:latin typeface="Cambria Math"/>
                      </a:rPr>
                      <m:t>)</m:t>
                    </m:r>
                  </m:oMath>
                </a14:m>
                <a:r>
                  <a:rPr lang="en-GB" sz="2400" dirty="0" smtClean="0">
                    <a:solidFill>
                      <a:schemeClr val="tx2"/>
                    </a:solidFill>
                    <a:effectLst/>
                    <a:latin typeface="Cambria" pitchFamily="18" charset="0"/>
                  </a:rPr>
                  <a:t>, 4 foreign (</a:t>
                </a:r>
                <a14:m>
                  <m:oMath xmlns:m="http://schemas.openxmlformats.org/officeDocument/2006/math">
                    <m:sSubSup>
                      <m:sSubSupPr>
                        <m:ctrlPr>
                          <a:rPr lang="en-GB" sz="2400" i="1">
                            <a:solidFill>
                              <a:schemeClr val="tx2"/>
                            </a:solidFill>
                            <a:effectLst/>
                            <a:latin typeface="Cambria Math"/>
                          </a:rPr>
                        </m:ctrlPr>
                      </m:sSubSupPr>
                      <m:e>
                        <m:r>
                          <a:rPr lang="it-IT" sz="2400" i="1">
                            <a:solidFill>
                              <a:schemeClr val="tx2"/>
                            </a:solidFill>
                            <a:effectLst/>
                            <a:latin typeface="Cambria Math"/>
                          </a:rPr>
                          <m:t>𝑥</m:t>
                        </m:r>
                      </m:e>
                      <m:sub>
                        <m:r>
                          <a:rPr lang="it-IT" sz="2400" i="1">
                            <a:solidFill>
                              <a:schemeClr val="tx2"/>
                            </a:solidFill>
                            <a:effectLst/>
                            <a:latin typeface="Cambria Math"/>
                          </a:rPr>
                          <m:t>𝑖𝑡</m:t>
                        </m:r>
                        <m:r>
                          <a:rPr lang="it-IT" sz="2400" i="1">
                            <a:solidFill>
                              <a:schemeClr val="tx2"/>
                            </a:solidFill>
                            <a:effectLst/>
                            <a:latin typeface="Cambria Math"/>
                          </a:rPr>
                          <m:t> </m:t>
                        </m:r>
                      </m:sub>
                      <m:sup>
                        <m:r>
                          <a:rPr lang="it-IT" sz="2400" i="1">
                            <a:solidFill>
                              <a:schemeClr val="tx2"/>
                            </a:solidFill>
                            <a:effectLst/>
                            <a:latin typeface="Cambria Math"/>
                          </a:rPr>
                          <m:t>∗</m:t>
                        </m:r>
                      </m:sup>
                    </m:sSubSup>
                  </m:oMath>
                </a14:m>
                <a:r>
                  <a:rPr lang="en-GB" sz="2400" dirty="0" smtClean="0">
                    <a:solidFill>
                      <a:schemeClr val="tx2"/>
                    </a:solidFill>
                    <a:effectLst/>
                    <a:latin typeface="Cambria" pitchFamily="18" charset="0"/>
                  </a:rPr>
                  <a:t>), and  2 global vars</a:t>
                </a:r>
                <a:r>
                  <a:rPr lang="en-GB" sz="2400" dirty="0" smtClean="0">
                    <a:solidFill>
                      <a:schemeClr val="tx2"/>
                    </a:solidFill>
                    <a:latin typeface="Cambria" pitchFamily="18" charset="0"/>
                  </a:rPr>
                  <a:t>. </a:t>
                </a:r>
                <a:r>
                  <a:rPr lang="en-GB" sz="2400" dirty="0" smtClean="0">
                    <a:solidFill>
                      <a:schemeClr val="tx2"/>
                    </a:solidFill>
                    <a:effectLst/>
                    <a:latin typeface="Cambria" pitchFamily="18" charset="0"/>
                  </a:rPr>
                  <a:t>Foreign </a:t>
                </a:r>
                <a:r>
                  <a:rPr lang="en-GB" sz="2400" dirty="0" smtClean="0">
                    <a:solidFill>
                      <a:schemeClr val="tx2"/>
                    </a:solidFill>
                    <a:latin typeface="Cambria" pitchFamily="18" charset="0"/>
                  </a:rPr>
                  <a:t>variables are</a:t>
                </a:r>
                <a:r>
                  <a:rPr lang="en-GB" sz="2400" dirty="0">
                    <a:solidFill>
                      <a:schemeClr val="tx2"/>
                    </a:solidFill>
                    <a:latin typeface="Cambria" pitchFamily="18" charset="0"/>
                  </a:rPr>
                  <a:t>:</a:t>
                </a:r>
                <a:endParaRPr lang="en-GB" sz="2400" dirty="0" smtClean="0">
                  <a:solidFill>
                    <a:schemeClr val="tx2"/>
                  </a:solidFill>
                  <a:effectLst/>
                  <a:latin typeface="Cambria" pitchFamily="18" charset="0"/>
                </a:endParaRPr>
              </a:p>
              <a:p>
                <a:pPr marL="1073150" lvl="3" indent="-357188" algn="just" eaLnBrk="1" hangingPunct="1">
                  <a:spcBef>
                    <a:spcPts val="1000"/>
                  </a:spcBef>
                  <a:buFont typeface="+mj-lt"/>
                  <a:buAutoNum type="arabicPeriod"/>
                  <a:tabLst>
                    <a:tab pos="1073150" algn="l"/>
                  </a:tabLst>
                  <a:defRPr/>
                </a:pPr>
                <a:r>
                  <a:rPr lang="en-GB" sz="2400" dirty="0" smtClean="0">
                    <a:solidFill>
                      <a:schemeClr val="tx2"/>
                    </a:solidFill>
                    <a:latin typeface="Cambria" pitchFamily="18" charset="0"/>
                  </a:rPr>
                  <a:t>a </a:t>
                </a:r>
                <a:r>
                  <a:rPr lang="en-GB" sz="2400" dirty="0">
                    <a:solidFill>
                      <a:schemeClr val="tx2"/>
                    </a:solidFill>
                    <a:latin typeface="Cambria" pitchFamily="18" charset="0"/>
                  </a:rPr>
                  <a:t>weighted</a:t>
                </a:r>
                <a:r>
                  <a:rPr lang="en-GB" sz="2400" dirty="0" smtClean="0">
                    <a:solidFill>
                      <a:schemeClr val="tx2"/>
                    </a:solidFill>
                    <a:effectLst/>
                    <a:latin typeface="Cambria" pitchFamily="18" charset="0"/>
                  </a:rPr>
                  <a:t> average of other countries’ correspondent variables,</a:t>
                </a:r>
              </a:p>
              <a:p>
                <a:pPr marL="446088" lvl="2" indent="696913" algn="just" eaLnBrk="1" hangingPunct="1">
                  <a:spcBef>
                    <a:spcPct val="50000"/>
                  </a:spcBef>
                  <a:defRPr/>
                </a:pPr>
                <a14:m>
                  <m:oMath xmlns:m="http://schemas.openxmlformats.org/officeDocument/2006/math">
                    <m:r>
                      <a:rPr lang="it-IT" sz="2400" b="0" i="1" smtClean="0">
                        <a:solidFill>
                          <a:schemeClr val="tx2"/>
                        </a:solidFill>
                        <a:effectLst/>
                        <a:latin typeface="Cambria Math"/>
                      </a:rPr>
                      <m:t>                         </m:t>
                    </m:r>
                    <m:sSubSup>
                      <m:sSubSupPr>
                        <m:ctrlPr>
                          <a:rPr lang="en-GB" sz="2400" i="1" smtClean="0">
                            <a:solidFill>
                              <a:schemeClr val="tx2"/>
                            </a:solidFill>
                            <a:effectLst/>
                            <a:latin typeface="Cambria Math"/>
                          </a:rPr>
                        </m:ctrlPr>
                      </m:sSubSupPr>
                      <m:e>
                        <m:r>
                          <a:rPr lang="it-IT" sz="2400" b="0" i="1" smtClean="0">
                            <a:solidFill>
                              <a:schemeClr val="tx2"/>
                            </a:solidFill>
                            <a:effectLst/>
                            <a:latin typeface="Cambria Math"/>
                          </a:rPr>
                          <m:t>𝑥</m:t>
                        </m:r>
                      </m:e>
                      <m:sub>
                        <m:r>
                          <a:rPr lang="it-IT" sz="2400" b="0" i="1" smtClean="0">
                            <a:solidFill>
                              <a:schemeClr val="tx2"/>
                            </a:solidFill>
                            <a:effectLst/>
                            <a:latin typeface="Cambria Math"/>
                          </a:rPr>
                          <m:t>𝑖𝑡</m:t>
                        </m:r>
                        <m:r>
                          <a:rPr lang="it-IT" sz="2400" b="0" i="1" smtClean="0">
                            <a:solidFill>
                              <a:schemeClr val="tx2"/>
                            </a:solidFill>
                            <a:effectLst/>
                            <a:latin typeface="Cambria Math"/>
                          </a:rPr>
                          <m:t> </m:t>
                        </m:r>
                      </m:sub>
                      <m:sup>
                        <m:r>
                          <a:rPr lang="it-IT" sz="2400" b="0" i="1" smtClean="0">
                            <a:solidFill>
                              <a:schemeClr val="tx2"/>
                            </a:solidFill>
                            <a:effectLst/>
                            <a:latin typeface="Cambria Math"/>
                          </a:rPr>
                          <m:t>∗</m:t>
                        </m:r>
                      </m:sup>
                    </m:sSubSup>
                  </m:oMath>
                </a14:m>
                <a:r>
                  <a:rPr lang="en-GB" sz="2400" dirty="0" smtClean="0">
                    <a:solidFill>
                      <a:schemeClr val="tx2"/>
                    </a:solidFill>
                    <a:effectLst/>
                    <a:latin typeface="Cambria" pitchFamily="18" charset="0"/>
                  </a:rPr>
                  <a:t>= </a:t>
                </a:r>
                <a14:m>
                  <m:oMath xmlns:m="http://schemas.openxmlformats.org/officeDocument/2006/math">
                    <m:nary>
                      <m:naryPr>
                        <m:chr m:val="∑"/>
                        <m:ctrlPr>
                          <a:rPr lang="en-GB" sz="2400" i="1" dirty="0" smtClean="0">
                            <a:solidFill>
                              <a:schemeClr val="tx2"/>
                            </a:solidFill>
                            <a:effectLst/>
                            <a:latin typeface="Cambria Math"/>
                          </a:rPr>
                        </m:ctrlPr>
                      </m:naryPr>
                      <m:sub>
                        <m:r>
                          <m:rPr>
                            <m:brk m:alnAt="23"/>
                          </m:rPr>
                          <a:rPr lang="it-IT" sz="2400" b="0" i="1" dirty="0" smtClean="0">
                            <a:solidFill>
                              <a:schemeClr val="tx2"/>
                            </a:solidFill>
                            <a:effectLst/>
                            <a:latin typeface="Cambria Math"/>
                          </a:rPr>
                          <m:t>𝑗</m:t>
                        </m:r>
                        <m:r>
                          <a:rPr lang="it-IT" sz="2400" b="0" i="1" dirty="0" smtClean="0">
                            <a:solidFill>
                              <a:schemeClr val="tx2"/>
                            </a:solidFill>
                            <a:effectLst/>
                            <a:latin typeface="Cambria Math"/>
                          </a:rPr>
                          <m:t>=0</m:t>
                        </m:r>
                      </m:sub>
                      <m:sup>
                        <m:r>
                          <a:rPr lang="it-IT" sz="2400" b="0" i="1" dirty="0" smtClean="0">
                            <a:solidFill>
                              <a:schemeClr val="tx2"/>
                            </a:solidFill>
                            <a:effectLst/>
                            <a:latin typeface="Cambria Math"/>
                          </a:rPr>
                          <m:t>𝑁</m:t>
                        </m:r>
                      </m:sup>
                      <m:e>
                        <m:sSub>
                          <m:sSubPr>
                            <m:ctrlPr>
                              <a:rPr lang="en-GB" sz="2400" i="1" dirty="0" smtClean="0">
                                <a:solidFill>
                                  <a:schemeClr val="tx2"/>
                                </a:solidFill>
                                <a:effectLst/>
                                <a:latin typeface="Cambria Math"/>
                              </a:rPr>
                            </m:ctrlPr>
                          </m:sSubPr>
                          <m:e>
                            <m:r>
                              <a:rPr lang="it-IT" sz="2400" b="0" i="1" dirty="0" smtClean="0">
                                <a:solidFill>
                                  <a:schemeClr val="tx2"/>
                                </a:solidFill>
                                <a:effectLst/>
                                <a:latin typeface="Cambria Math"/>
                              </a:rPr>
                              <m:t>𝑤</m:t>
                            </m:r>
                          </m:e>
                          <m:sub>
                            <m:r>
                              <a:rPr lang="it-IT" sz="2400" b="0" i="1" dirty="0" smtClean="0">
                                <a:solidFill>
                                  <a:schemeClr val="tx2"/>
                                </a:solidFill>
                                <a:effectLst/>
                                <a:latin typeface="Cambria Math"/>
                              </a:rPr>
                              <m:t>𝑖𝑗</m:t>
                            </m:r>
                          </m:sub>
                        </m:sSub>
                        <m:sSub>
                          <m:sSubPr>
                            <m:ctrlPr>
                              <a:rPr lang="en-GB" sz="2400" i="1" dirty="0" smtClean="0">
                                <a:solidFill>
                                  <a:schemeClr val="tx2"/>
                                </a:solidFill>
                                <a:effectLst/>
                                <a:latin typeface="Cambria Math"/>
                              </a:rPr>
                            </m:ctrlPr>
                          </m:sSubPr>
                          <m:e>
                            <m:r>
                              <a:rPr lang="it-IT" sz="2400" b="0" i="1" dirty="0" smtClean="0">
                                <a:solidFill>
                                  <a:schemeClr val="tx2"/>
                                </a:solidFill>
                                <a:effectLst/>
                                <a:latin typeface="Cambria Math"/>
                              </a:rPr>
                              <m:t>𝑥</m:t>
                            </m:r>
                          </m:e>
                          <m:sub>
                            <m:r>
                              <a:rPr lang="it-IT" sz="2400" b="0" i="1" dirty="0" smtClean="0">
                                <a:solidFill>
                                  <a:schemeClr val="tx2"/>
                                </a:solidFill>
                                <a:effectLst/>
                                <a:latin typeface="Cambria Math"/>
                              </a:rPr>
                              <m:t>𝑗𝑡</m:t>
                            </m:r>
                            <m:r>
                              <a:rPr lang="it-IT" sz="2400" b="0" i="1" dirty="0" smtClean="0">
                                <a:solidFill>
                                  <a:schemeClr val="tx2"/>
                                </a:solidFill>
                                <a:effectLst/>
                                <a:latin typeface="Cambria Math"/>
                              </a:rPr>
                              <m:t>, </m:t>
                            </m:r>
                          </m:sub>
                        </m:sSub>
                      </m:e>
                    </m:nary>
                  </m:oMath>
                </a14:m>
                <a:endParaRPr lang="en-GB" sz="2400" dirty="0" smtClean="0">
                  <a:solidFill>
                    <a:schemeClr val="tx2"/>
                  </a:solidFill>
                  <a:effectLst/>
                  <a:latin typeface="Cambria" pitchFamily="18" charset="0"/>
                </a:endParaRPr>
              </a:p>
              <a:p>
                <a:pPr lvl="3" indent="0" algn="just" eaLnBrk="1" hangingPunct="1">
                  <a:spcBef>
                    <a:spcPts val="1200"/>
                  </a:spcBef>
                  <a:defRPr/>
                </a:pPr>
                <a:r>
                  <a:rPr lang="it-IT" sz="2400" dirty="0" smtClean="0">
                    <a:solidFill>
                      <a:schemeClr val="tx2"/>
                    </a:solidFill>
                  </a:rPr>
                  <a:t>               </a:t>
                </a:r>
                <a14:m>
                  <m:oMath xmlns:m="http://schemas.openxmlformats.org/officeDocument/2006/math">
                    <m:sSub>
                      <m:sSubPr>
                        <m:ctrlPr>
                          <a:rPr lang="it-IT" sz="2400" i="1" dirty="0">
                            <a:solidFill>
                              <a:schemeClr val="tx2"/>
                            </a:solidFill>
                            <a:latin typeface="Cambria Math"/>
                          </a:rPr>
                        </m:ctrlPr>
                      </m:sSubPr>
                      <m:e>
                        <m:r>
                          <a:rPr lang="it-IT" sz="2400" i="1" dirty="0">
                            <a:solidFill>
                              <a:schemeClr val="tx2"/>
                            </a:solidFill>
                            <a:latin typeface="Cambria Math"/>
                          </a:rPr>
                          <m:t>𝑤</m:t>
                        </m:r>
                      </m:e>
                      <m:sub>
                        <m:r>
                          <a:rPr lang="it-IT" sz="2400" i="1" dirty="0">
                            <a:solidFill>
                              <a:schemeClr val="tx2"/>
                            </a:solidFill>
                            <a:latin typeface="Cambria Math"/>
                          </a:rPr>
                          <m:t>𝑖𝑖</m:t>
                        </m:r>
                      </m:sub>
                    </m:sSub>
                  </m:oMath>
                </a14:m>
                <a:r>
                  <a:rPr lang="en-GB" sz="2400" dirty="0">
                    <a:solidFill>
                      <a:schemeClr val="tx2"/>
                    </a:solidFill>
                    <a:latin typeface="Cambria" pitchFamily="18" charset="0"/>
                  </a:rPr>
                  <a:t>=0 , </a:t>
                </a:r>
                <a14:m>
                  <m:oMath xmlns:m="http://schemas.openxmlformats.org/officeDocument/2006/math">
                    <m:nary>
                      <m:naryPr>
                        <m:chr m:val="∑"/>
                        <m:ctrlPr>
                          <a:rPr lang="en-GB" sz="2400" i="1" dirty="0">
                            <a:solidFill>
                              <a:schemeClr val="tx2"/>
                            </a:solidFill>
                            <a:latin typeface="Cambria Math"/>
                          </a:rPr>
                        </m:ctrlPr>
                      </m:naryPr>
                      <m:sub>
                        <m:r>
                          <m:rPr>
                            <m:brk m:alnAt="23"/>
                          </m:rPr>
                          <a:rPr lang="it-IT" sz="2400" i="1" dirty="0">
                            <a:solidFill>
                              <a:schemeClr val="tx2"/>
                            </a:solidFill>
                            <a:latin typeface="Cambria Math"/>
                          </a:rPr>
                          <m:t>𝑗</m:t>
                        </m:r>
                        <m:r>
                          <a:rPr lang="it-IT" sz="2400" i="1" dirty="0">
                            <a:solidFill>
                              <a:schemeClr val="tx2"/>
                            </a:solidFill>
                            <a:latin typeface="Cambria Math"/>
                          </a:rPr>
                          <m:t>=0</m:t>
                        </m:r>
                      </m:sub>
                      <m:sup>
                        <m:r>
                          <a:rPr lang="it-IT" sz="2400" i="1" dirty="0">
                            <a:solidFill>
                              <a:schemeClr val="tx2"/>
                            </a:solidFill>
                            <a:latin typeface="Cambria Math"/>
                          </a:rPr>
                          <m:t>𝑁</m:t>
                        </m:r>
                      </m:sup>
                      <m:e>
                        <m:sSub>
                          <m:sSubPr>
                            <m:ctrlPr>
                              <a:rPr lang="en-GB" sz="2400" i="1" dirty="0">
                                <a:solidFill>
                                  <a:schemeClr val="tx2"/>
                                </a:solidFill>
                                <a:latin typeface="Cambria Math"/>
                              </a:rPr>
                            </m:ctrlPr>
                          </m:sSubPr>
                          <m:e>
                            <m:r>
                              <a:rPr lang="it-IT" sz="2400" i="1" dirty="0">
                                <a:solidFill>
                                  <a:schemeClr val="tx2"/>
                                </a:solidFill>
                                <a:latin typeface="Cambria Math"/>
                              </a:rPr>
                              <m:t>𝑤</m:t>
                            </m:r>
                          </m:e>
                          <m:sub>
                            <m:r>
                              <a:rPr lang="it-IT" sz="2400" i="1" dirty="0">
                                <a:solidFill>
                                  <a:schemeClr val="tx2"/>
                                </a:solidFill>
                                <a:latin typeface="Cambria Math"/>
                              </a:rPr>
                              <m:t>𝑖𝑗</m:t>
                            </m:r>
                          </m:sub>
                        </m:sSub>
                        <m:r>
                          <a:rPr lang="it-IT" sz="2400" i="1" dirty="0">
                            <a:solidFill>
                              <a:schemeClr val="tx2"/>
                            </a:solidFill>
                            <a:latin typeface="Cambria Math"/>
                          </a:rPr>
                          <m:t>=1</m:t>
                        </m:r>
                      </m:e>
                    </m:nary>
                  </m:oMath>
                </a14:m>
                <a:endParaRPr lang="en-GB" sz="2400" dirty="0" smtClean="0">
                  <a:solidFill>
                    <a:schemeClr val="tx2"/>
                  </a:solidFill>
                  <a:effectLst/>
                  <a:latin typeface="Cambria" pitchFamily="18" charset="0"/>
                </a:endParaRPr>
              </a:p>
              <a:p>
                <a:pPr marL="1073150" lvl="3" indent="0" algn="just" eaLnBrk="1" hangingPunct="1">
                  <a:spcBef>
                    <a:spcPts val="1000"/>
                  </a:spcBef>
                  <a:defRPr/>
                </a:pPr>
                <a:r>
                  <a:rPr lang="en-GB" sz="2400" dirty="0" smtClean="0">
                    <a:solidFill>
                      <a:schemeClr val="tx2"/>
                    </a:solidFill>
                    <a:effectLst/>
                    <a:latin typeface="Cambria" pitchFamily="18" charset="0"/>
                  </a:rPr>
                  <a:t>weights  are country-specific and specified a-priori (e.g. trade shares);</a:t>
                </a:r>
              </a:p>
              <a:p>
                <a:pPr marL="1073150" lvl="2" indent="-357188" algn="just" eaLnBrk="1" hangingPunct="1">
                  <a:spcBef>
                    <a:spcPts val="1000"/>
                  </a:spcBef>
                  <a:buFont typeface="+mj-lt"/>
                  <a:buAutoNum type="arabicPeriod" startAt="2"/>
                  <a:defRPr/>
                </a:pPr>
                <a:r>
                  <a:rPr lang="en-GB" sz="2400" dirty="0">
                    <a:solidFill>
                      <a:schemeClr val="tx2"/>
                    </a:solidFill>
                    <a:latin typeface="Cambria" pitchFamily="18" charset="0"/>
                  </a:rPr>
                  <a:t>weakly </a:t>
                </a:r>
                <a:r>
                  <a:rPr lang="en-GB" sz="2400" dirty="0" smtClean="0">
                    <a:solidFill>
                      <a:schemeClr val="tx2"/>
                    </a:solidFill>
                    <a:latin typeface="Cambria" pitchFamily="18" charset="0"/>
                  </a:rPr>
                  <a:t>exogenous: no </a:t>
                </a:r>
                <a:r>
                  <a:rPr lang="en-GB" sz="2400" dirty="0">
                    <a:solidFill>
                      <a:schemeClr val="tx2"/>
                    </a:solidFill>
                    <a:latin typeface="Cambria" pitchFamily="18" charset="0"/>
                  </a:rPr>
                  <a:t>long-run feedback from </a:t>
                </a:r>
                <a:r>
                  <a:rPr lang="en-GB" sz="2400" i="1" dirty="0" err="1">
                    <a:solidFill>
                      <a:schemeClr val="tx2"/>
                    </a:solidFill>
                    <a:latin typeface="Cambria" pitchFamily="18" charset="0"/>
                  </a:rPr>
                  <a:t>x</a:t>
                </a:r>
                <a:r>
                  <a:rPr lang="en-GB" sz="2400" i="1" baseline="-25000" dirty="0" err="1">
                    <a:solidFill>
                      <a:schemeClr val="tx2"/>
                    </a:solidFill>
                    <a:latin typeface="Cambria" pitchFamily="18" charset="0"/>
                  </a:rPr>
                  <a:t>it</a:t>
                </a:r>
                <a:r>
                  <a:rPr lang="en-GB" sz="2400" i="1" baseline="-25000" dirty="0">
                    <a:solidFill>
                      <a:schemeClr val="tx2"/>
                    </a:solidFill>
                    <a:latin typeface="Cambria" pitchFamily="18" charset="0"/>
                  </a:rPr>
                  <a:t>  </a:t>
                </a:r>
                <a:r>
                  <a:rPr lang="en-GB" sz="2400" dirty="0">
                    <a:solidFill>
                      <a:schemeClr val="tx2"/>
                    </a:solidFill>
                    <a:latin typeface="Cambria" pitchFamily="18" charset="0"/>
                  </a:rPr>
                  <a:t>to</a:t>
                </a:r>
                <a:r>
                  <a:rPr lang="en-GB" sz="2400" i="1" baseline="-25000" dirty="0">
                    <a:solidFill>
                      <a:schemeClr val="tx2"/>
                    </a:solidFill>
                    <a:latin typeface="Cambria" pitchFamily="18" charset="0"/>
                  </a:rPr>
                  <a:t> </a:t>
                </a:r>
                <a:r>
                  <a:rPr lang="en-GB" sz="2400" i="1" dirty="0">
                    <a:solidFill>
                      <a:schemeClr val="tx2"/>
                    </a:solidFill>
                    <a:latin typeface="Cambria" pitchFamily="18" charset="0"/>
                  </a:rPr>
                  <a:t>x</a:t>
                </a:r>
                <a:r>
                  <a:rPr lang="en-GB" sz="2400" i="1" baseline="30000" dirty="0">
                    <a:solidFill>
                      <a:schemeClr val="tx2"/>
                    </a:solidFill>
                    <a:latin typeface="Cambria" pitchFamily="18" charset="0"/>
                  </a:rPr>
                  <a:t>*</a:t>
                </a:r>
                <a:r>
                  <a:rPr lang="en-GB" sz="2400" i="1" baseline="-25000" dirty="0">
                    <a:solidFill>
                      <a:schemeClr val="tx2"/>
                    </a:solidFill>
                    <a:latin typeface="Cambria" pitchFamily="18" charset="0"/>
                  </a:rPr>
                  <a:t>it</a:t>
                </a:r>
                <a:r>
                  <a:rPr lang="en-GB" sz="2400" dirty="0">
                    <a:solidFill>
                      <a:schemeClr val="tx2"/>
                    </a:solidFill>
                    <a:latin typeface="Cambria" pitchFamily="18" charset="0"/>
                  </a:rPr>
                  <a:t> but lagged short-run interactions not ruled </a:t>
                </a:r>
                <a:r>
                  <a:rPr lang="en-GB" sz="2400" dirty="0" smtClean="0">
                    <a:solidFill>
                      <a:schemeClr val="tx2"/>
                    </a:solidFill>
                    <a:latin typeface="Cambria" pitchFamily="18" charset="0"/>
                  </a:rPr>
                  <a:t>out (Granger and Lin, 1995; Johansen, 1992), i.e. small open economy assumption (no US). Weak exogeneity is tested.</a:t>
                </a:r>
                <a:endParaRPr lang="en-GB" sz="2400" dirty="0">
                  <a:solidFill>
                    <a:schemeClr val="tx2"/>
                  </a:solidFill>
                  <a:latin typeface="Cambria" pitchFamily="18" charset="0"/>
                </a:endParaRPr>
              </a:p>
            </p:txBody>
          </p:sp>
        </mc:Choice>
        <mc:Fallback xmlns="">
          <p:sp>
            <p:nvSpPr>
              <p:cNvPr id="2054" name="Text Box 4"/>
              <p:cNvSpPr txBox="1">
                <a:spLocks noRot="1" noChangeAspect="1" noMove="1" noResize="1" noEditPoints="1" noAdjustHandles="1" noChangeArrowheads="1" noChangeShapeType="1" noTextEdit="1"/>
              </p:cNvSpPr>
              <p:nvPr/>
            </p:nvSpPr>
            <p:spPr bwMode="auto">
              <a:xfrm>
                <a:off x="237563" y="37057"/>
                <a:ext cx="8640000" cy="6454459"/>
              </a:xfrm>
              <a:prstGeom prst="rect">
                <a:avLst/>
              </a:prstGeom>
              <a:blipFill rotWithShape="1">
                <a:blip r:embed="rId3"/>
                <a:stretch>
                  <a:fillRect l="-988" t="-755" r="-1059" b="-11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noFill/>
                  </a:rPr>
                  <a:t> </a:t>
                </a:r>
              </a:p>
            </p:txBody>
          </p:sp>
        </mc:Fallback>
      </mc:AlternateContent>
      <p:pic>
        <p:nvPicPr>
          <p:cNvPr id="3" name="Picture 6" descr="Logo 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794" y="108247"/>
            <a:ext cx="2060193"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666862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16296</TotalTime>
  <Words>8060</Words>
  <Application>Microsoft Office PowerPoint</Application>
  <PresentationFormat>Presentazione su schermo (4:3)</PresentationFormat>
  <Paragraphs>449</Paragraphs>
  <Slides>45</Slides>
  <Notes>45</Notes>
  <HiddenSlides>0</HiddenSlides>
  <MMClips>0</MMClips>
  <ScaleCrop>false</ScaleCrop>
  <HeadingPairs>
    <vt:vector size="4" baseType="variant">
      <vt:variant>
        <vt:lpstr>Tema</vt:lpstr>
      </vt:variant>
      <vt:variant>
        <vt:i4>1</vt:i4>
      </vt:variant>
      <vt:variant>
        <vt:lpstr>Titoli diapositive</vt:lpstr>
      </vt:variant>
      <vt:variant>
        <vt:i4>45</vt:i4>
      </vt:variant>
    </vt:vector>
  </HeadingPairs>
  <TitlesOfParts>
    <vt:vector size="46" baseType="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Andrea Colabella</dc:creator>
  <cp:lastModifiedBy>Andrea Colabella</cp:lastModifiedBy>
  <cp:revision>320</cp:revision>
  <cp:lastPrinted>2018-03-01T11:38:47Z</cp:lastPrinted>
  <dcterms:created xsi:type="dcterms:W3CDTF">2016-03-22T13:37:41Z</dcterms:created>
  <dcterms:modified xsi:type="dcterms:W3CDTF">2018-12-04T09:34:16Z</dcterms:modified>
</cp:coreProperties>
</file>